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48.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8.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3" roundtripDataSignature="AMtx7miP1uTUWAagoZPc9DL1WqgOICto+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customschemas.google.com/relationships/presentationmetadata" Target="metadata"/><Relationship Id="rId52" Type="http://schemas.openxmlformats.org/officeDocument/2006/relationships/slide" Target="slides/slide48.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 name="Google Shape;4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Google Shape;10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9" name="Google Shape;119;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 name="Google Shape;1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1" name="Google Shape;14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7" name="Google Shape;14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0" name="Google Shape;16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g2c633ba7570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 name="Google Shape;46;g2c633ba7570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 name="Google Shape;47;g2c633ba7570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 name="Google Shape;17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 name="Google Shape;19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2" name="Google Shape;20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0" name="Google Shape;21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8" name="Google Shape;21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3" name="Google Shape;23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0" name="Google Shape;24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2c633ba7570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 name="Google Shape;53;g2c633ba7570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 name="Google Shape;54;g2c633ba7570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7" name="Google Shape;25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3" name="Google Shape;26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0" name="Google Shape;270;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6" name="Google Shape;276;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3" name="Google Shape;28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0" name="Google Shape;290;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2" name="Google Shape;302;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9" name="Google Shape;309;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c633ba7570_0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 name="Google Shape;60;g2c633ba7570_0_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 name="Google Shape;61;g2c633ba7570_0_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5" name="Google Shape;315;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2" name="Google Shape;32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9" name="Google Shape;329;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6" name="Google Shape;336;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2" name="Google Shape;342;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8" name="Google Shape;348;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p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t/>
            </a:r>
            <a:endParaRPr b="1"/>
          </a:p>
        </p:txBody>
      </p:sp>
      <p:sp>
        <p:nvSpPr>
          <p:cNvPr id="355" name="Google Shape;355;p4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t/>
            </a:r>
            <a:endParaRPr b="1"/>
          </a:p>
        </p:txBody>
      </p:sp>
      <p:sp>
        <p:nvSpPr>
          <p:cNvPr id="363" name="Google Shape;363;p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0" name="Google Shape;370;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 name="Google Shape;6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3" name="Google Shape;7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0" name="Google Shape;8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hyperlink" Target="http://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p64"/>
          <p:cNvSpPr/>
          <p:nvPr/>
        </p:nvSpPr>
        <p:spPr>
          <a:xfrm>
            <a:off x="0" y="5228699"/>
            <a:ext cx="12192000" cy="1629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58900" lIns="58900" spcFirstLastPara="1" rIns="58900" wrap="square" tIns="589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pic>
        <p:nvPicPr>
          <p:cNvPr id="13" name="Google Shape;13;p64"/>
          <p:cNvPicPr preferRelativeResize="0"/>
          <p:nvPr/>
        </p:nvPicPr>
        <p:blipFill rotWithShape="1">
          <a:blip r:embed="rId2">
            <a:alphaModFix/>
          </a:blip>
          <a:srcRect b="970" l="0" r="0" t="970"/>
          <a:stretch/>
        </p:blipFill>
        <p:spPr>
          <a:xfrm>
            <a:off x="2180112" y="5415700"/>
            <a:ext cx="7831774" cy="1134175"/>
          </a:xfrm>
          <a:prstGeom prst="rect">
            <a:avLst/>
          </a:prstGeom>
          <a:noFill/>
          <a:ln>
            <a:noFill/>
          </a:ln>
        </p:spPr>
      </p:pic>
      <p:sp>
        <p:nvSpPr>
          <p:cNvPr id="14" name="Google Shape;14;p64"/>
          <p:cNvSpPr txBox="1"/>
          <p:nvPr>
            <p:ph type="title"/>
          </p:nvPr>
        </p:nvSpPr>
        <p:spPr>
          <a:xfrm>
            <a:off x="612000" y="847440"/>
            <a:ext cx="10968000" cy="2503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FFFFFF"/>
              </a:buClr>
              <a:buSzPts val="6200"/>
              <a:buFont typeface="Arial"/>
              <a:buNone/>
              <a:defRPr b="0" i="0" sz="6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15" name="Google Shape;15;p64"/>
          <p:cNvSpPr txBox="1"/>
          <p:nvPr>
            <p:ph idx="1" type="subTitle"/>
          </p:nvPr>
        </p:nvSpPr>
        <p:spPr>
          <a:xfrm>
            <a:off x="1133400" y="3722640"/>
            <a:ext cx="10095900" cy="11340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FFFFFF"/>
              </a:buClr>
              <a:buSzPts val="3200"/>
              <a:buFont typeface="Arial"/>
              <a:buNone/>
              <a:defRPr b="0" i="0" sz="3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p66"/>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18" name="Google Shape;18;p66"/>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p66"/>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0" name="Google Shape;20;p6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21" name="Google Shape;21;p6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lvl1pPr indent="-393700" lvl="0" marL="457200" marR="0" rtl="0" algn="l">
              <a:lnSpc>
                <a:spcPct val="100000"/>
              </a:lnSpc>
              <a:spcBef>
                <a:spcPts val="0"/>
              </a:spcBef>
              <a:spcAft>
                <a:spcPts val="0"/>
              </a:spcAft>
              <a:buClr>
                <a:srgbClr val="000000"/>
              </a:buClr>
              <a:buSzPts val="2600"/>
              <a:buFont typeface="Arial"/>
              <a:buChar char="●"/>
              <a:defRPr b="0" i="0" sz="2600" u="none" cap="none" strike="noStrike">
                <a:solidFill>
                  <a:srgbClr val="000000"/>
                </a:solidFill>
                <a:latin typeface="Arial"/>
                <a:ea typeface="Arial"/>
                <a:cs typeface="Arial"/>
                <a:sym typeface="Arial"/>
              </a:defRPr>
            </a:lvl1pPr>
            <a:lvl2pPr indent="-374650" lvl="1" marL="914400" marR="0" rtl="0" algn="l">
              <a:lnSpc>
                <a:spcPct val="100000"/>
              </a:lnSpc>
              <a:spcBef>
                <a:spcPts val="0"/>
              </a:spcBef>
              <a:spcAft>
                <a:spcPts val="0"/>
              </a:spcAft>
              <a:buClr>
                <a:srgbClr val="000000"/>
              </a:buClr>
              <a:buSzPts val="2300"/>
              <a:buFont typeface="Arial"/>
              <a:buChar char="○"/>
              <a:defRPr b="0" i="0" sz="2300" u="none" cap="none" strike="noStrike">
                <a:solidFill>
                  <a:srgbClr val="000000"/>
                </a:solidFill>
                <a:latin typeface="Arial"/>
                <a:ea typeface="Arial"/>
                <a:cs typeface="Arial"/>
                <a:sym typeface="Arial"/>
              </a:defRPr>
            </a:lvl2pPr>
            <a:lvl3pPr indent="-361950" lvl="2" marL="1371600" marR="0" rtl="0" algn="l">
              <a:lnSpc>
                <a:spcPct val="100000"/>
              </a:lnSpc>
              <a:spcBef>
                <a:spcPts val="0"/>
              </a:spcBef>
              <a:spcAft>
                <a:spcPts val="0"/>
              </a:spcAft>
              <a:buClr>
                <a:srgbClr val="000000"/>
              </a:buClr>
              <a:buSzPts val="2100"/>
              <a:buFont typeface="Arial"/>
              <a:buChar char="■"/>
              <a:defRPr b="0" i="0" sz="2100" u="none" cap="none" strike="noStrike">
                <a:solidFill>
                  <a:srgbClr val="000000"/>
                </a:solidFill>
                <a:latin typeface="Arial"/>
                <a:ea typeface="Arial"/>
                <a:cs typeface="Arial"/>
                <a:sym typeface="Arial"/>
              </a:defRPr>
            </a:lvl3pPr>
            <a:lvl4pPr indent="-342900" lvl="3" marL="18288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4pPr>
            <a:lvl5pPr indent="-342900" lvl="4" marL="22860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5pPr>
            <a:lvl6pPr indent="-342900" lvl="5" marL="27432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6pPr>
            <a:lvl7pPr indent="-342900" lvl="6" marL="3200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7pPr>
            <a:lvl8pPr indent="-342900" lvl="7" marL="36576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8pPr>
            <a:lvl9pPr indent="-342900" lvl="8" marL="41148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p65"/>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24" name="Google Shape;24;p65"/>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p65"/>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6" name="Google Shape;26;p65"/>
          <p:cNvSpPr txBox="1"/>
          <p:nvPr>
            <p:ph type="title"/>
          </p:nvPr>
        </p:nvSpPr>
        <p:spPr>
          <a:xfrm>
            <a:off x="217867" y="2489700"/>
            <a:ext cx="11735100" cy="706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p67"/>
          <p:cNvPicPr preferRelativeResize="0"/>
          <p:nvPr/>
        </p:nvPicPr>
        <p:blipFill rotWithShape="1">
          <a:blip r:embed="rId2">
            <a:alphaModFix/>
          </a:blip>
          <a:srcRect b="0" l="0" r="0" t="0"/>
          <a:stretch/>
        </p:blipFill>
        <p:spPr>
          <a:xfrm>
            <a:off x="2217093" y="2084331"/>
            <a:ext cx="6982037" cy="1606198"/>
          </a:xfrm>
          <a:prstGeom prst="rect">
            <a:avLst/>
          </a:prstGeom>
          <a:noFill/>
          <a:ln>
            <a:noFill/>
          </a:ln>
        </p:spPr>
      </p:pic>
      <p:sp>
        <p:nvSpPr>
          <p:cNvPr id="29" name="Google Shape;29;p67"/>
          <p:cNvSpPr/>
          <p:nvPr/>
        </p:nvSpPr>
        <p:spPr>
          <a:xfrm>
            <a:off x="1472267" y="4179150"/>
            <a:ext cx="9350700" cy="1606200"/>
          </a:xfrm>
          <a:prstGeom prst="rect">
            <a:avLst/>
          </a:prstGeom>
          <a:noFill/>
          <a:ln>
            <a:noFill/>
          </a:ln>
        </p:spPr>
        <p:txBody>
          <a:bodyPr anchorCtr="0" anchor="t" bIns="58900" lIns="58900" spcFirstLastPara="1" rIns="58900" wrap="square" tIns="58900">
            <a:noAutofit/>
          </a:bodyPr>
          <a:lstStyle/>
          <a:p>
            <a:pPr indent="0" lvl="0" marL="0" marR="0" rtl="0" algn="ctr">
              <a:lnSpc>
                <a:spcPct val="100000"/>
              </a:lnSpc>
              <a:spcBef>
                <a:spcPts val="0"/>
              </a:spcBef>
              <a:spcAft>
                <a:spcPts val="0"/>
              </a:spcAft>
              <a:buClr>
                <a:srgbClr val="FFFFFF"/>
              </a:buClr>
              <a:buSzPts val="4400"/>
              <a:buFont typeface="Arial"/>
              <a:buNone/>
            </a:pPr>
            <a:r>
              <a:rPr b="1" i="0" lang="en-GB" sz="3100" u="sng" cap="none" strike="noStrike">
                <a:solidFill>
                  <a:schemeClr val="hlink"/>
                </a:solidFill>
                <a:latin typeface="Arial"/>
                <a:ea typeface="Arial"/>
                <a:cs typeface="Arial"/>
                <a:sym typeface="Arial"/>
                <a:hlinkClick r:id="rId3"/>
              </a:rPr>
              <a:t>http://www.inee.org</a:t>
            </a:r>
            <a:endParaRPr b="0" i="0" sz="3100" u="none" cap="none" strike="noStrike">
              <a:solidFill>
                <a:srgbClr val="FFFFFF"/>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p68"/>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2" name="Shape 32"/>
        <p:cNvGrpSpPr/>
        <p:nvPr/>
      </p:nvGrpSpPr>
      <p:grpSpPr>
        <a:xfrm>
          <a:off x="0" y="0"/>
          <a:ext cx="0" cy="0"/>
          <a:chOff x="0" y="0"/>
          <a:chExt cx="0" cy="0"/>
        </a:xfrm>
      </p:grpSpPr>
      <p:sp>
        <p:nvSpPr>
          <p:cNvPr id="33" name="Google Shape;33;p6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4" name="Google Shape;34;p69"/>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marR="0" rtl="0" algn="l">
              <a:lnSpc>
                <a:spcPct val="90000"/>
              </a:lnSpc>
              <a:spcBef>
                <a:spcPts val="10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indent="-342900" lvl="1" marL="914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5" name="Google Shape;35;p6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6" name="Google Shape;36;p6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7" name="Google Shape;37;p6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p63"/>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sz="18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8.png"/><Relationship Id="rId4" Type="http://schemas.openxmlformats.org/officeDocument/2006/relationships/image" Target="../media/image1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6.jpg"/><Relationship Id="rId4" Type="http://schemas.openxmlformats.org/officeDocument/2006/relationships/image" Target="../media/image1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jpg"/><Relationship Id="rId4" Type="http://schemas.openxmlformats.org/officeDocument/2006/relationships/image" Target="../media/image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3.jpg"/><Relationship Id="rId4" Type="http://schemas.openxmlformats.org/officeDocument/2006/relationships/image" Target="../media/image1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5.jpg"/><Relationship Id="rId4" Type="http://schemas.openxmlformats.org/officeDocument/2006/relationships/image" Target="../media/image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6.jpg"/><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inee.org/fr/glossaire-ESU/education-en-situations-durgence"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1"/>
          <p:cNvSpPr txBox="1"/>
          <p:nvPr>
            <p:ph type="title"/>
          </p:nvPr>
        </p:nvSpPr>
        <p:spPr>
          <a:xfrm>
            <a:off x="612000" y="847454"/>
            <a:ext cx="10968000" cy="3433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lang="en-GB"/>
              <a:t>Module de formation sur l'éducation inclusive en situations d'urgence</a:t>
            </a:r>
            <a:endParaRPr i="1" sz="3800"/>
          </a:p>
        </p:txBody>
      </p:sp>
      <p:sp>
        <p:nvSpPr>
          <p:cNvPr id="43" name="Google Shape;43;p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7"/>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6" name="Google Shape;106;p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2 : Réflexions et idées sur la façon dont les situations d'urgence rendent l'inclusion dans l'éducation plus difficile</a:t>
            </a:r>
            <a:endParaRPr sz="3010"/>
          </a:p>
        </p:txBody>
      </p:sp>
      <p:sp>
        <p:nvSpPr>
          <p:cNvPr id="107" name="Google Shape;107;p7"/>
          <p:cNvSpPr txBox="1"/>
          <p:nvPr>
            <p:ph idx="1" type="body"/>
          </p:nvPr>
        </p:nvSpPr>
        <p:spPr>
          <a:xfrm>
            <a:off x="191800" y="1288975"/>
            <a:ext cx="11822400" cy="46473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SzPts val="2600"/>
              <a:buNone/>
            </a:pPr>
            <a:r>
              <a:rPr b="1" lang="en-GB"/>
              <a:t>Réponses possibles :</a:t>
            </a:r>
            <a:endParaRPr b="1"/>
          </a:p>
          <a:p>
            <a:pPr indent="0" lvl="0" marL="0" rtl="0" algn="l">
              <a:lnSpc>
                <a:spcPct val="100000"/>
              </a:lnSpc>
              <a:spcBef>
                <a:spcPts val="0"/>
              </a:spcBef>
              <a:spcAft>
                <a:spcPts val="0"/>
              </a:spcAft>
              <a:buSzPts val="2600"/>
              <a:buNone/>
            </a:pPr>
            <a:r>
              <a:t/>
            </a:r>
            <a:endParaRPr sz="1400"/>
          </a:p>
          <a:p>
            <a:pPr indent="-387350" lvl="0" marL="457200" rtl="0" algn="l">
              <a:lnSpc>
                <a:spcPct val="100000"/>
              </a:lnSpc>
              <a:spcBef>
                <a:spcPts val="0"/>
              </a:spcBef>
              <a:spcAft>
                <a:spcPts val="0"/>
              </a:spcAft>
              <a:buSzPts val="2500"/>
              <a:buChar char="●"/>
            </a:pPr>
            <a:r>
              <a:rPr lang="en-GB" sz="2500"/>
              <a:t>Les aidants peuvent garder les filles à la maison parce qu'elles/ils s'inquiètent pour leur sécurité.</a:t>
            </a:r>
            <a:endParaRPr sz="2500"/>
          </a:p>
          <a:p>
            <a:pPr indent="-387350" lvl="0" marL="457200" rtl="0" algn="l">
              <a:lnSpc>
                <a:spcPct val="100000"/>
              </a:lnSpc>
              <a:spcBef>
                <a:spcPts val="600"/>
              </a:spcBef>
              <a:spcAft>
                <a:spcPts val="0"/>
              </a:spcAft>
              <a:buSzPts val="2500"/>
              <a:buChar char="●"/>
            </a:pPr>
            <a:r>
              <a:rPr lang="en-GB" sz="2500"/>
              <a:t>Les apprenant(e)s en situation de handicap ou très jeunes peuvent trouver difficile de se rendre à l'école si le trajet devient risqué. </a:t>
            </a:r>
            <a:endParaRPr sz="2500"/>
          </a:p>
          <a:p>
            <a:pPr indent="-387350" lvl="0" marL="457200" rtl="0" algn="l">
              <a:lnSpc>
                <a:spcPct val="100000"/>
              </a:lnSpc>
              <a:spcBef>
                <a:spcPts val="600"/>
              </a:spcBef>
              <a:spcAft>
                <a:spcPts val="0"/>
              </a:spcAft>
              <a:buSzPts val="2500"/>
              <a:buChar char="●"/>
            </a:pPr>
            <a:r>
              <a:rPr lang="en-GB" sz="2500"/>
              <a:t>Les apprenants souffrant de maladies chroniques peuvent ne pas bénéficier des soins de santé ou des médicaments dont ils et elles ont besoin pour pouvoir aller à l'école.</a:t>
            </a:r>
            <a:endParaRPr sz="2500"/>
          </a:p>
          <a:p>
            <a:pPr indent="-387350" lvl="0" marL="457200" rtl="0" algn="l">
              <a:lnSpc>
                <a:spcPct val="100000"/>
              </a:lnSpc>
              <a:spcBef>
                <a:spcPts val="600"/>
              </a:spcBef>
              <a:spcAft>
                <a:spcPts val="600"/>
              </a:spcAft>
              <a:buSzPts val="2500"/>
              <a:buChar char="●"/>
            </a:pPr>
            <a:r>
              <a:rPr lang="en-GB" sz="2500"/>
              <a:t>Des enseignants </a:t>
            </a:r>
            <a:r>
              <a:rPr lang="en-GB" sz="2500">
                <a:extLst>
                  <a:ext uri="http://customooxmlschemas.google.com/">
                    <go:slidesCustomData xmlns:go="http://customooxmlschemas.google.com/" textRoundtripDataId="3"/>
                  </a:ext>
                </a:extLst>
              </a:rPr>
              <a:t>peuvent </a:t>
            </a:r>
            <a:r>
              <a:rPr lang="en-GB" sz="2500"/>
              <a:t>avoir disparus</a:t>
            </a:r>
            <a:r>
              <a:rPr lang="en-GB" sz="2500"/>
              <a:t>, et leurs remplaçants peuvent avoir moins d'expérience et de compétences, ce qui entraîne une baisse de la qualité de l’éducation.</a:t>
            </a:r>
            <a:endParaRPr sz="25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p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2 : Réflexions et idées sur la façon dont les situations d'urgence rendent l'inclusion dans l'éducation plus difficile</a:t>
            </a:r>
            <a:endParaRPr sz="3010"/>
          </a:p>
        </p:txBody>
      </p:sp>
      <p:sp>
        <p:nvSpPr>
          <p:cNvPr id="115" name="Google Shape;115;p8"/>
          <p:cNvSpPr txBox="1"/>
          <p:nvPr>
            <p:ph idx="1" type="body"/>
          </p:nvPr>
        </p:nvSpPr>
        <p:spPr>
          <a:xfrm>
            <a:off x="191800" y="1222875"/>
            <a:ext cx="11822400" cy="47136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SzPts val="2600"/>
              <a:buNone/>
            </a:pPr>
            <a:r>
              <a:rPr b="1" lang="en-GB"/>
              <a:t>Réponses possibles suite :</a:t>
            </a:r>
            <a:endParaRPr b="1"/>
          </a:p>
          <a:p>
            <a:pPr indent="0" lvl="0" marL="0" rtl="0" algn="l">
              <a:lnSpc>
                <a:spcPct val="100000"/>
              </a:lnSpc>
              <a:spcBef>
                <a:spcPts val="0"/>
              </a:spcBef>
              <a:spcAft>
                <a:spcPts val="0"/>
              </a:spcAft>
              <a:buSzPts val="2600"/>
              <a:buNone/>
            </a:pPr>
            <a:r>
              <a:t/>
            </a:r>
            <a:endParaRPr sz="1200"/>
          </a:p>
          <a:p>
            <a:pPr indent="-374650" lvl="0" marL="457200" rtl="0" algn="l">
              <a:lnSpc>
                <a:spcPct val="100000"/>
              </a:lnSpc>
              <a:spcBef>
                <a:spcPts val="0"/>
              </a:spcBef>
              <a:spcAft>
                <a:spcPts val="0"/>
              </a:spcAft>
              <a:buClr>
                <a:schemeClr val="dk1"/>
              </a:buClr>
              <a:buSzPts val="2300"/>
              <a:buChar char="●"/>
            </a:pPr>
            <a:r>
              <a:rPr lang="en-GB" sz="2300">
                <a:solidFill>
                  <a:schemeClr val="dk1"/>
                </a:solidFill>
              </a:rPr>
              <a:t>Les enseignant(e)s peuvent être confronté(e)s à des défis plus importants que d'habitude. </a:t>
            </a:r>
            <a:endParaRPr sz="2300">
              <a:solidFill>
                <a:schemeClr val="dk1"/>
              </a:solidFill>
            </a:endParaRPr>
          </a:p>
          <a:p>
            <a:pPr indent="-374650" lvl="0" marL="457200" rtl="0" algn="l">
              <a:lnSpc>
                <a:spcPct val="100000"/>
              </a:lnSpc>
              <a:spcBef>
                <a:spcPts val="400"/>
              </a:spcBef>
              <a:spcAft>
                <a:spcPts val="0"/>
              </a:spcAft>
              <a:buClr>
                <a:schemeClr val="dk1"/>
              </a:buClr>
              <a:buSzPts val="2300"/>
              <a:buChar char="●"/>
            </a:pPr>
            <a:r>
              <a:rPr lang="en-GB" sz="2300">
                <a:solidFill>
                  <a:schemeClr val="dk1"/>
                </a:solidFill>
              </a:rPr>
              <a:t>Les enseignant(e)s peuvent être moins désireux ou moins capables de répondre aux besoins d'apprenant(e)s divers.</a:t>
            </a:r>
            <a:endParaRPr sz="2300">
              <a:solidFill>
                <a:schemeClr val="dk1"/>
              </a:solidFill>
            </a:endParaRPr>
          </a:p>
          <a:p>
            <a:pPr indent="-374650" lvl="0" marL="457200" rtl="0" algn="l">
              <a:lnSpc>
                <a:spcPct val="100000"/>
              </a:lnSpc>
              <a:spcBef>
                <a:spcPts val="400"/>
              </a:spcBef>
              <a:spcAft>
                <a:spcPts val="0"/>
              </a:spcAft>
              <a:buClr>
                <a:schemeClr val="dk1"/>
              </a:buClr>
              <a:buSzPts val="2300"/>
              <a:buChar char="●"/>
            </a:pPr>
            <a:r>
              <a:rPr lang="en-GB" sz="2300">
                <a:solidFill>
                  <a:schemeClr val="dk1"/>
                </a:solidFill>
              </a:rPr>
              <a:t>Il se peut que les classes soient plus nombreuses et qu'il y ait plus d'apprenants présentant des différences d'apprentissage. </a:t>
            </a:r>
            <a:endParaRPr sz="2300">
              <a:solidFill>
                <a:schemeClr val="dk1"/>
              </a:solidFill>
            </a:endParaRPr>
          </a:p>
          <a:p>
            <a:pPr indent="-374650" lvl="0" marL="457200" rtl="0" algn="l">
              <a:lnSpc>
                <a:spcPct val="100000"/>
              </a:lnSpc>
              <a:spcBef>
                <a:spcPts val="400"/>
              </a:spcBef>
              <a:spcAft>
                <a:spcPts val="0"/>
              </a:spcAft>
              <a:buClr>
                <a:schemeClr val="dk1"/>
              </a:buClr>
              <a:buSzPts val="2300"/>
              <a:buChar char="●"/>
            </a:pPr>
            <a:r>
              <a:rPr lang="en-GB" sz="2300">
                <a:solidFill>
                  <a:schemeClr val="dk1"/>
                </a:solidFill>
              </a:rPr>
              <a:t>Un plus grand nombre d'apprenants peuvent souffrir de détresse émotionnelle ou de handicaps physiques en raison de la situation d'urgence ou de la crise. </a:t>
            </a:r>
            <a:endParaRPr sz="2300">
              <a:solidFill>
                <a:schemeClr val="dk1"/>
              </a:solidFill>
            </a:endParaRPr>
          </a:p>
          <a:p>
            <a:pPr indent="-374650" lvl="0" marL="457200" rtl="0" algn="l">
              <a:lnSpc>
                <a:spcPct val="100000"/>
              </a:lnSpc>
              <a:spcBef>
                <a:spcPts val="400"/>
              </a:spcBef>
              <a:spcAft>
                <a:spcPts val="0"/>
              </a:spcAft>
              <a:buClr>
                <a:schemeClr val="dk1"/>
              </a:buClr>
              <a:buSzPts val="2300"/>
              <a:buChar char="●"/>
            </a:pPr>
            <a:r>
              <a:rPr lang="en-GB" sz="2300">
                <a:solidFill>
                  <a:schemeClr val="dk1"/>
                </a:solidFill>
              </a:rPr>
              <a:t>Les enseignant(e)s peuvent être confronté(e)s à des niveaux de stress plus élevés et recevoir moins de formation et de soutien.</a:t>
            </a:r>
            <a:endParaRPr sz="2300">
              <a:solidFill>
                <a:schemeClr val="dk1"/>
              </a:solidFill>
            </a:endParaRPr>
          </a:p>
          <a:p>
            <a:pPr indent="-374650" lvl="0" marL="457200" rtl="0" algn="l">
              <a:lnSpc>
                <a:spcPct val="100000"/>
              </a:lnSpc>
              <a:spcBef>
                <a:spcPts val="400"/>
              </a:spcBef>
              <a:spcAft>
                <a:spcPts val="400"/>
              </a:spcAft>
              <a:buClr>
                <a:schemeClr val="dk1"/>
              </a:buClr>
              <a:buSzPts val="2300"/>
              <a:buChar char="●"/>
            </a:pPr>
            <a:r>
              <a:rPr lang="en-GB" sz="2300">
                <a:solidFill>
                  <a:schemeClr val="dk1"/>
                </a:solidFill>
              </a:rPr>
              <a:t>Les ressources et les installations peuvent être perdues ou endommagées.</a:t>
            </a:r>
            <a:endParaRPr sz="23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2" name="Google Shape;122;p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2 : Réflexions et idées sur la façon dont les situations d'urgence rendent l'inclusion dans l'éducation plus difficile</a:t>
            </a:r>
            <a:endParaRPr sz="3010"/>
          </a:p>
        </p:txBody>
      </p:sp>
      <p:sp>
        <p:nvSpPr>
          <p:cNvPr id="123" name="Google Shape;123;p9"/>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b="1" lang="en-GB"/>
              <a:t>Pourquoi avez-vous la responsabilité de contribuer à rendre l'éducation plus inclusive ?</a:t>
            </a:r>
            <a:endParaRPr b="1" sz="2800">
              <a:solidFill>
                <a:schemeClr val="dk1"/>
              </a:solidFill>
              <a:latin typeface="Calibri"/>
              <a:ea typeface="Calibri"/>
              <a:cs typeface="Calibri"/>
              <a:sym typeface="Calibri"/>
            </a:endParaRPr>
          </a:p>
          <a:p>
            <a:pPr indent="0" lvl="0" marL="457200" rtl="0" algn="l">
              <a:lnSpc>
                <a:spcPct val="100000"/>
              </a:lnSpc>
              <a:spcBef>
                <a:spcPts val="0"/>
              </a:spcBef>
              <a:spcAft>
                <a:spcPts val="1000"/>
              </a:spcAft>
              <a:buSzPts val="2600"/>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0"/>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9" name="Google Shape;129;p1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Engagements internationaux</a:t>
            </a:r>
            <a:endParaRPr/>
          </a:p>
        </p:txBody>
      </p:sp>
      <p:sp>
        <p:nvSpPr>
          <p:cNvPr id="130" name="Google Shape;130;p10"/>
          <p:cNvSpPr txBox="1"/>
          <p:nvPr>
            <p:ph idx="1" type="body"/>
          </p:nvPr>
        </p:nvSpPr>
        <p:spPr>
          <a:xfrm>
            <a:off x="191800" y="1051475"/>
            <a:ext cx="11822400" cy="48291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La Convention relative aux droits des personnes handicapées (CDPH, 2006)</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Convention internationale relative aux droits de l'enfant (CIDE, 1989)</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Convention des Nations unies sur l'élimination de toutes les formes de discrimination à l'égard des femmes (CEDAW, 1981)</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Pacte international relatif aux droits économiques, sociaux et culturels (PIDESC, 1966)</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p11"/>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0"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137" name="Google Shape;137;p1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1 - Résumé</a:t>
            </a:r>
            <a:endParaRPr/>
          </a:p>
        </p:txBody>
      </p:sp>
      <p:sp>
        <p:nvSpPr>
          <p:cNvPr id="138" name="Google Shape;138;p11"/>
          <p:cNvSpPr txBox="1"/>
          <p:nvPr>
            <p:ph idx="1" type="body"/>
          </p:nvPr>
        </p:nvSpPr>
        <p:spPr>
          <a:xfrm>
            <a:off x="191800" y="1051475"/>
            <a:ext cx="11822400" cy="4950600"/>
          </a:xfrm>
          <a:prstGeom prst="rect">
            <a:avLst/>
          </a:prstGeom>
          <a:noFill/>
          <a:ln>
            <a:noFill/>
          </a:ln>
        </p:spPr>
        <p:txBody>
          <a:bodyPr anchorCtr="0" anchor="t" bIns="117825" lIns="117825" spcFirstLastPara="1" rIns="117825" wrap="square" tIns="117825">
            <a:noAutofit/>
          </a:bodyPr>
          <a:lstStyle/>
          <a:p>
            <a:pPr indent="-387350" lvl="0" marL="457200" rtl="0" algn="l">
              <a:lnSpc>
                <a:spcPct val="115000"/>
              </a:lnSpc>
              <a:spcBef>
                <a:spcPts val="0"/>
              </a:spcBef>
              <a:spcAft>
                <a:spcPts val="0"/>
              </a:spcAft>
              <a:buSzPts val="2500"/>
              <a:buChar char="●"/>
            </a:pPr>
            <a:r>
              <a:rPr lang="en-GB" sz="2500"/>
              <a:t>Quelle que soit sa situation, chacun a droit à l'éducation, même en cas de situation d'urgence ou de crise.</a:t>
            </a:r>
            <a:endParaRPr sz="2500"/>
          </a:p>
          <a:p>
            <a:pPr indent="-387350" lvl="0" marL="457200" rtl="0" algn="l">
              <a:lnSpc>
                <a:spcPct val="115000"/>
              </a:lnSpc>
              <a:spcBef>
                <a:spcPts val="600"/>
              </a:spcBef>
              <a:spcAft>
                <a:spcPts val="0"/>
              </a:spcAft>
              <a:buSzPts val="2500"/>
              <a:buChar char="●"/>
            </a:pPr>
            <a:r>
              <a:rPr lang="en-GB" sz="2500"/>
              <a:t>Chaque situation d'urgence ou de crise est différente et affecte différemment l'inclusion dans l'éducation. </a:t>
            </a:r>
            <a:endParaRPr sz="2500"/>
          </a:p>
          <a:p>
            <a:pPr indent="-387350" lvl="0" marL="457200" rtl="0" algn="l">
              <a:lnSpc>
                <a:spcPct val="115000"/>
              </a:lnSpc>
              <a:spcBef>
                <a:spcPts val="600"/>
              </a:spcBef>
              <a:spcAft>
                <a:spcPts val="0"/>
              </a:spcAft>
              <a:buSzPts val="2500"/>
              <a:buChar char="●"/>
            </a:pPr>
            <a:r>
              <a:rPr lang="en-GB" sz="2500"/>
              <a:t>Dans les situations d'urgence et de crise, différents groupes d'apprenants peuvent être exclus de différentes manières. Les enseignants peuvent avoir plus de travail et de défis personnels que d'habitude. Les infrastructures éducatives peuvent également être touchées. </a:t>
            </a:r>
            <a:endParaRPr sz="2500"/>
          </a:p>
          <a:p>
            <a:pPr indent="-387350" lvl="0" marL="457200" rtl="0" algn="l">
              <a:lnSpc>
                <a:spcPct val="115000"/>
              </a:lnSpc>
              <a:spcBef>
                <a:spcPts val="600"/>
              </a:spcBef>
              <a:spcAft>
                <a:spcPts val="600"/>
              </a:spcAft>
              <a:buSzPts val="2500"/>
              <a:buChar char="●"/>
            </a:pPr>
            <a:r>
              <a:rPr lang="en-GB" sz="2500"/>
              <a:t>L'éducation inclusive est très importante pour faire respecter le droit de chacun à l'éducation et comme fondation de sociétés inclusives et pacifiques.</a:t>
            </a:r>
            <a:endParaRPr sz="25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p12"/>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2 - Obstacles à l'inclusion dans l’éducation en situation d'urgence</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3"/>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p1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Objectifs</a:t>
            </a:r>
            <a:r>
              <a:rPr lang="en-GB">
                <a:extLst>
                  <a:ext uri="http://customooxmlschemas.google.com/">
                    <go:slidesCustomData xmlns:go="http://customooxmlschemas.google.com/" textRoundtripDataId="4"/>
                  </a:ext>
                </a:extLst>
              </a:rPr>
              <a:t> d'apprentissage</a:t>
            </a:r>
            <a:endParaRPr/>
          </a:p>
          <a:p>
            <a:pPr indent="0" lvl="0" marL="0" rtl="0" algn="ctr">
              <a:lnSpc>
                <a:spcPct val="100000"/>
              </a:lnSpc>
              <a:spcBef>
                <a:spcPts val="0"/>
              </a:spcBef>
              <a:spcAft>
                <a:spcPts val="0"/>
              </a:spcAft>
              <a:buSzPct val="111111"/>
              <a:buNone/>
            </a:pPr>
            <a:r>
              <a:t/>
            </a:r>
            <a:endParaRPr/>
          </a:p>
        </p:txBody>
      </p:sp>
      <p:sp>
        <p:nvSpPr>
          <p:cNvPr id="151" name="Google Shape;151;p13"/>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1100"/>
              <a:buFont typeface="Arial"/>
              <a:buNone/>
            </a:pPr>
            <a:r>
              <a:rPr lang="en-GB"/>
              <a:t>À la fin de cette session, les participants seront en mesure de décrire :</a:t>
            </a:r>
            <a:endParaRPr/>
          </a:p>
          <a:p>
            <a:pPr indent="-393700" lvl="0" marL="457200" rtl="0" algn="l">
              <a:lnSpc>
                <a:spcPct val="115000"/>
              </a:lnSpc>
              <a:spcBef>
                <a:spcPts val="1000"/>
              </a:spcBef>
              <a:spcAft>
                <a:spcPts val="0"/>
              </a:spcAft>
              <a:buSzPts val="2600"/>
              <a:buChar char="●"/>
            </a:pPr>
            <a:r>
              <a:rPr lang="en-GB"/>
              <a:t>les types d'obstacles à l'inclusion dans l'éducation qu'ils et elles peuvent rencontrer dans une situation d'urgence ou de crise</a:t>
            </a:r>
            <a:endParaRPr/>
          </a:p>
          <a:p>
            <a:pPr indent="-393700" lvl="0" marL="457200" rtl="0" algn="l">
              <a:lnSpc>
                <a:spcPct val="115000"/>
              </a:lnSpc>
              <a:spcBef>
                <a:spcPts val="1000"/>
              </a:spcBef>
              <a:spcAft>
                <a:spcPts val="0"/>
              </a:spcAft>
              <a:buSzPts val="2600"/>
              <a:buChar char="●"/>
            </a:pPr>
            <a:r>
              <a:rPr lang="en-GB"/>
              <a:t>la manière dont les obstacles peuvent affecter plusieurs groupes d'apprenants</a:t>
            </a:r>
            <a:endParaRPr/>
          </a:p>
          <a:p>
            <a:pPr indent="-393700" lvl="0" marL="457200" rtl="0" algn="l">
              <a:lnSpc>
                <a:spcPct val="115000"/>
              </a:lnSpc>
              <a:spcBef>
                <a:spcPts val="1000"/>
              </a:spcBef>
              <a:spcAft>
                <a:spcPts val="1000"/>
              </a:spcAft>
              <a:buSzPts val="2600"/>
              <a:buChar char="●"/>
            </a:pPr>
            <a:r>
              <a:rPr lang="en-GB"/>
              <a:t>les différents moyens de surmonter les obstacles à l'éducation, y compris l'utilisation d'une double approche, la mise en place d'aménagements raisonnables et la conception universelle de l'apprentissage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157" name="Google Shape;157;p16"/>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Travail en petits groupes </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Regardez les 12 images</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Discutez pendant 5 minutes de ce que vous pensez que chaque image montre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163" name="Google Shape;163;p17"/>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600"/>
              <a:buNone/>
            </a:pPr>
            <a:r>
              <a:rPr b="1" lang="en-GB"/>
              <a:t>Types de barrières :</a:t>
            </a:r>
            <a:endParaRPr b="1"/>
          </a:p>
          <a:p>
            <a:pPr indent="-393700" lvl="0" marL="457200" rtl="0" algn="l">
              <a:lnSpc>
                <a:spcPct val="150000"/>
              </a:lnSpc>
              <a:spcBef>
                <a:spcPts val="1000"/>
              </a:spcBef>
              <a:spcAft>
                <a:spcPts val="0"/>
              </a:spcAft>
              <a:buSzPts val="2600"/>
              <a:buChar char="●"/>
            </a:pPr>
            <a:r>
              <a:rPr lang="en-GB"/>
              <a:t>Environnement</a:t>
            </a:r>
            <a:endParaRPr/>
          </a:p>
          <a:p>
            <a:pPr indent="-393700" lvl="0" marL="457200" rtl="0" algn="l">
              <a:lnSpc>
                <a:spcPct val="150000"/>
              </a:lnSpc>
              <a:spcBef>
                <a:spcPts val="1000"/>
              </a:spcBef>
              <a:spcAft>
                <a:spcPts val="0"/>
              </a:spcAft>
              <a:buSzPts val="2600"/>
              <a:buChar char="●"/>
            </a:pPr>
            <a:r>
              <a:rPr lang="en-GB"/>
              <a:t>Attitudes</a:t>
            </a:r>
            <a:endParaRPr/>
          </a:p>
          <a:p>
            <a:pPr indent="-393700" lvl="0" marL="457200" rtl="0" algn="l">
              <a:lnSpc>
                <a:spcPct val="150000"/>
              </a:lnSpc>
              <a:spcBef>
                <a:spcPts val="1000"/>
              </a:spcBef>
              <a:spcAft>
                <a:spcPts val="0"/>
              </a:spcAft>
              <a:buSzPts val="2600"/>
              <a:buChar char="●"/>
            </a:pPr>
            <a:r>
              <a:rPr lang="en-GB"/>
              <a:t>Politiques</a:t>
            </a:r>
            <a:endParaRPr/>
          </a:p>
          <a:p>
            <a:pPr indent="-393700" lvl="0" marL="457200" rtl="0" algn="l">
              <a:lnSpc>
                <a:spcPct val="150000"/>
              </a:lnSpc>
              <a:spcBef>
                <a:spcPts val="1000"/>
              </a:spcBef>
              <a:spcAft>
                <a:spcPts val="0"/>
              </a:spcAft>
              <a:buSzPts val="2600"/>
              <a:buChar char="●"/>
            </a:pPr>
            <a:r>
              <a:rPr lang="en-GB"/>
              <a:t>Pratiques</a:t>
            </a:r>
            <a:endParaRPr/>
          </a:p>
          <a:p>
            <a:pPr indent="-393700" lvl="0" marL="457200" rtl="0" algn="l">
              <a:lnSpc>
                <a:spcPct val="150000"/>
              </a:lnSpc>
              <a:spcBef>
                <a:spcPts val="1000"/>
              </a:spcBef>
              <a:spcAft>
                <a:spcPts val="0"/>
              </a:spcAft>
              <a:buSzPts val="2600"/>
              <a:buChar char="●"/>
            </a:pPr>
            <a:r>
              <a:rPr lang="en-GB"/>
              <a:t>Informations</a:t>
            </a:r>
            <a:endParaRPr/>
          </a:p>
          <a:p>
            <a:pPr indent="-393700" lvl="0" marL="457200" rtl="0" algn="l">
              <a:lnSpc>
                <a:spcPct val="150000"/>
              </a:lnSpc>
              <a:spcBef>
                <a:spcPts val="1000"/>
              </a:spcBef>
              <a:spcAft>
                <a:spcPts val="1000"/>
              </a:spcAft>
              <a:buSzPts val="2600"/>
              <a:buChar char="●"/>
            </a:pPr>
            <a:r>
              <a:rPr lang="en-GB"/>
              <a:t>Ressources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169" name="Google Shape;169;p18"/>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SzPts val="2600"/>
              <a:buNone/>
            </a:pPr>
            <a:r>
              <a:rPr b="1" lang="en-GB"/>
              <a:t>Qui sont les personnes concernées par les barrières ?</a:t>
            </a:r>
            <a:endParaRPr b="1"/>
          </a:p>
          <a:p>
            <a:pPr indent="0" lvl="0" marL="0" rtl="0" algn="l">
              <a:lnSpc>
                <a:spcPct val="100000"/>
              </a:lnSpc>
              <a:spcBef>
                <a:spcPts val="0"/>
              </a:spcBef>
              <a:spcAft>
                <a:spcPts val="0"/>
              </a:spcAft>
              <a:buSzPts val="2600"/>
              <a:buNone/>
            </a:pPr>
            <a:r>
              <a:t/>
            </a:r>
            <a:endParaRPr b="1"/>
          </a:p>
          <a:p>
            <a:pPr indent="-393700" lvl="0" marL="457200" rtl="0" algn="l">
              <a:lnSpc>
                <a:spcPct val="115000"/>
              </a:lnSpc>
              <a:spcBef>
                <a:spcPts val="1000"/>
              </a:spcBef>
              <a:spcAft>
                <a:spcPts val="0"/>
              </a:spcAft>
              <a:buSzPts val="2600"/>
              <a:buChar char="●"/>
            </a:pPr>
            <a:r>
              <a:rPr lang="en-GB"/>
              <a:t>Nos propres expériences et croyances influencent la manière dont nous interprétons les obstacles.</a:t>
            </a:r>
            <a:endParaRPr/>
          </a:p>
          <a:p>
            <a:pPr indent="-393700" lvl="0" marL="457200" rtl="0" algn="l">
              <a:lnSpc>
                <a:spcPct val="115000"/>
              </a:lnSpc>
              <a:spcBef>
                <a:spcPts val="1000"/>
              </a:spcBef>
              <a:spcAft>
                <a:spcPts val="0"/>
              </a:spcAft>
              <a:buSzPts val="2600"/>
              <a:buChar char="●"/>
            </a:pPr>
            <a:r>
              <a:rPr lang="en-GB"/>
              <a:t>Chaque barrière peut affecter plus d'un groupe d'apprenants à la fois.</a:t>
            </a:r>
            <a:endParaRPr/>
          </a:p>
          <a:p>
            <a:pPr indent="-393700" lvl="0" marL="457200" rtl="0" algn="l">
              <a:lnSpc>
                <a:spcPct val="115000"/>
              </a:lnSpc>
              <a:spcBef>
                <a:spcPts val="1000"/>
              </a:spcBef>
              <a:spcAft>
                <a:spcPts val="0"/>
              </a:spcAft>
              <a:buSzPts val="2600"/>
              <a:buChar char="●"/>
            </a:pPr>
            <a:r>
              <a:rPr lang="en-GB"/>
              <a:t>Évitez de faire des suppositions sur les obstacles qui affectent les apprenant(e)s et sur la manière dont ceux-ci les affectent.</a:t>
            </a:r>
            <a:endParaRPr/>
          </a:p>
          <a:p>
            <a:pPr indent="-393700" lvl="0" marL="457200" rtl="0" algn="l">
              <a:lnSpc>
                <a:spcPct val="115000"/>
              </a:lnSpc>
              <a:spcBef>
                <a:spcPts val="1000"/>
              </a:spcBef>
              <a:spcAft>
                <a:spcPts val="1000"/>
              </a:spcAft>
              <a:buSzPts val="2600"/>
              <a:buChar char="●"/>
            </a:pPr>
            <a:r>
              <a:rPr lang="en-GB"/>
              <a:t>Chercher à savoir et écouter les opinions et les expériences des personnes concernées et affectées.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2c633ba7570_0_2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Clr>
                <a:schemeClr val="dk1"/>
              </a:buClr>
              <a:buSzPts val="3240"/>
              <a:buFont typeface="Arial"/>
              <a:buNone/>
            </a:pPr>
            <a:r>
              <a:rPr lang="en-GB" sz="3500"/>
              <a:t>Objectifs de la formation </a:t>
            </a:r>
            <a:endParaRPr sz="3500"/>
          </a:p>
          <a:p>
            <a:pPr indent="0" lvl="0" marL="0" rtl="0" algn="ctr">
              <a:lnSpc>
                <a:spcPct val="100000"/>
              </a:lnSpc>
              <a:spcBef>
                <a:spcPts val="0"/>
              </a:spcBef>
              <a:spcAft>
                <a:spcPts val="0"/>
              </a:spcAft>
              <a:buSzPts val="990"/>
              <a:buNone/>
            </a:pPr>
            <a:r>
              <a:t/>
            </a:r>
            <a:endParaRPr sz="3509"/>
          </a:p>
        </p:txBody>
      </p:sp>
      <p:sp>
        <p:nvSpPr>
          <p:cNvPr id="50" name="Google Shape;50;g2c633ba7570_0_20"/>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Autofit/>
          </a:bodyPr>
          <a:lstStyle/>
          <a:p>
            <a:pPr indent="0" lvl="0" marL="0" rtl="0" algn="l">
              <a:lnSpc>
                <a:spcPct val="115000"/>
              </a:lnSpc>
              <a:spcBef>
                <a:spcPts val="0"/>
              </a:spcBef>
              <a:spcAft>
                <a:spcPts val="0"/>
              </a:spcAft>
              <a:buSzPts val="2600"/>
              <a:buNone/>
            </a:pPr>
            <a:r>
              <a:rPr lang="en-GB" sz="2417"/>
              <a:t>À la fin de cette formation, vous serez en mesure de :</a:t>
            </a:r>
            <a:br>
              <a:rPr lang="en-GB" sz="2417"/>
            </a:br>
            <a:endParaRPr sz="2417"/>
          </a:p>
          <a:p>
            <a:pPr indent="-382120" lvl="0" marL="457200" rtl="0" algn="l">
              <a:lnSpc>
                <a:spcPct val="115000"/>
              </a:lnSpc>
              <a:spcBef>
                <a:spcPts val="0"/>
              </a:spcBef>
              <a:spcAft>
                <a:spcPts val="0"/>
              </a:spcAft>
              <a:buSzPts val="2418"/>
              <a:buChar char="●"/>
            </a:pPr>
            <a:r>
              <a:rPr lang="en-GB" sz="2417"/>
              <a:t>Définir l'éducation inclusive en situations d'urgence</a:t>
            </a:r>
            <a:endParaRPr sz="2417"/>
          </a:p>
          <a:p>
            <a:pPr indent="-382120" lvl="0" marL="457200" rtl="0" algn="l">
              <a:lnSpc>
                <a:spcPct val="115000"/>
              </a:lnSpc>
              <a:spcBef>
                <a:spcPts val="0"/>
              </a:spcBef>
              <a:spcAft>
                <a:spcPts val="0"/>
              </a:spcAft>
              <a:buSzPts val="2418"/>
              <a:buChar char="●"/>
            </a:pPr>
            <a:r>
              <a:rPr lang="en-GB" sz="2417"/>
              <a:t>Identifier les différents types d'obstacles à l'inclusion dans l'éducation qui affectent l'éducation de multiples groupes d'apprenant(e)s dans les situations d'urgence et les contextes touchés par les crises.</a:t>
            </a:r>
            <a:endParaRPr sz="2417"/>
          </a:p>
          <a:p>
            <a:pPr indent="-382120" lvl="0" marL="457200" rtl="0" algn="l">
              <a:lnSpc>
                <a:spcPct val="115000"/>
              </a:lnSpc>
              <a:spcBef>
                <a:spcPts val="0"/>
              </a:spcBef>
              <a:spcAft>
                <a:spcPts val="0"/>
              </a:spcAft>
              <a:buSzPts val="2418"/>
              <a:buChar char="●"/>
            </a:pPr>
            <a:r>
              <a:rPr lang="en-GB" sz="2417"/>
              <a:t>Décrire les différents moyens de surmonter les obstacles à l'éducation, y compris l'utilisation d'une double approche, la mise en place d'aménagements raisonnables et la conception universelle de l'apprentissage</a:t>
            </a:r>
            <a:endParaRPr sz="2417"/>
          </a:p>
          <a:p>
            <a:pPr indent="-382120" lvl="0" marL="457200" rtl="0" algn="l">
              <a:lnSpc>
                <a:spcPct val="115000"/>
              </a:lnSpc>
              <a:spcBef>
                <a:spcPts val="0"/>
              </a:spcBef>
              <a:spcAft>
                <a:spcPts val="0"/>
              </a:spcAft>
              <a:buSzPts val="2418"/>
              <a:buChar char="●"/>
            </a:pPr>
            <a:r>
              <a:rPr lang="en-GB" sz="2417"/>
              <a:t>Décrire comment les principales parties prenantes et le personnel éducatif peuvent collaborer pour soutenir l'éducation inclusive en situations d'urgence. </a:t>
            </a:r>
            <a:endParaRPr sz="23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175" name="Google Shape;175;p19"/>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Autofit/>
          </a:bodyPr>
          <a:lstStyle/>
          <a:p>
            <a:pPr indent="-381000" lvl="0" marL="457200" rtl="0" algn="l">
              <a:lnSpc>
                <a:spcPct val="100000"/>
              </a:lnSpc>
              <a:spcBef>
                <a:spcPts val="0"/>
              </a:spcBef>
              <a:spcAft>
                <a:spcPts val="0"/>
              </a:spcAft>
              <a:buSzPts val="2400"/>
              <a:buChar char="●"/>
            </a:pPr>
            <a:r>
              <a:rPr lang="en-GB" sz="2400"/>
              <a:t>Regardez à nouveau les 12 images.</a:t>
            </a:r>
            <a:endParaRPr sz="2400"/>
          </a:p>
          <a:p>
            <a:pPr indent="-381000" lvl="0" marL="457200" rtl="0" algn="l">
              <a:lnSpc>
                <a:spcPct val="100000"/>
              </a:lnSpc>
              <a:spcBef>
                <a:spcPts val="1000"/>
              </a:spcBef>
              <a:spcAft>
                <a:spcPts val="0"/>
              </a:spcAft>
              <a:buSzPts val="2400"/>
              <a:buChar char="●"/>
            </a:pPr>
            <a:r>
              <a:rPr lang="en-GB" sz="2400"/>
              <a:t>L'illustrateur a réalisé 6 images pour montrer les obstacles et 6 pour montrer les améliorations qui rendent l'éducation plus inclusive.</a:t>
            </a:r>
            <a:endParaRPr sz="2400"/>
          </a:p>
          <a:p>
            <a:pPr indent="-381000" lvl="0" marL="457200" rtl="0" algn="l">
              <a:lnSpc>
                <a:spcPct val="100000"/>
              </a:lnSpc>
              <a:spcBef>
                <a:spcPts val="1000"/>
              </a:spcBef>
              <a:spcAft>
                <a:spcPts val="0"/>
              </a:spcAft>
              <a:buSzPts val="2400"/>
              <a:buChar char="●"/>
            </a:pPr>
            <a:r>
              <a:rPr lang="en-GB" sz="2400"/>
              <a:t>Discutez des images et placez-les dans la pile appropriée :</a:t>
            </a:r>
            <a:endParaRPr sz="2400"/>
          </a:p>
          <a:p>
            <a:pPr indent="-361950" lvl="1" marL="914400" rtl="0" algn="l">
              <a:lnSpc>
                <a:spcPct val="100000"/>
              </a:lnSpc>
              <a:spcBef>
                <a:spcPts val="1000"/>
              </a:spcBef>
              <a:spcAft>
                <a:spcPts val="0"/>
              </a:spcAft>
              <a:buSzPts val="2100"/>
              <a:buChar char="○"/>
            </a:pPr>
            <a:r>
              <a:rPr lang="en-GB" sz="2100"/>
              <a:t>Obstacles</a:t>
            </a:r>
            <a:endParaRPr sz="2100"/>
          </a:p>
          <a:p>
            <a:pPr indent="-361950" lvl="1" marL="914400" rtl="0" algn="l">
              <a:lnSpc>
                <a:spcPct val="100000"/>
              </a:lnSpc>
              <a:spcBef>
                <a:spcPts val="1000"/>
              </a:spcBef>
              <a:spcAft>
                <a:spcPts val="0"/>
              </a:spcAft>
              <a:buSzPts val="2100"/>
              <a:buChar char="○"/>
            </a:pPr>
            <a:r>
              <a:rPr lang="en-GB" sz="2100"/>
              <a:t>Améliorations</a:t>
            </a:r>
            <a:endParaRPr sz="2100"/>
          </a:p>
          <a:p>
            <a:pPr indent="-381000" lvl="0" marL="457200" rtl="0" algn="l">
              <a:lnSpc>
                <a:spcPct val="100000"/>
              </a:lnSpc>
              <a:spcBef>
                <a:spcPts val="1000"/>
              </a:spcBef>
              <a:spcAft>
                <a:spcPts val="0"/>
              </a:spcAft>
              <a:buSzPts val="2400"/>
              <a:buChar char="●"/>
            </a:pPr>
            <a:r>
              <a:rPr lang="en-GB" sz="2400"/>
              <a:t>Réfléchissez ensuite aux images qui montrent des obstacles liés à l'environnement, aux attitudes, à la politique, à la pratique, à l'information et aux ressources.</a:t>
            </a:r>
            <a:endParaRPr sz="2400"/>
          </a:p>
          <a:p>
            <a:pPr indent="-381000" lvl="0" marL="457200" rtl="0" algn="l">
              <a:lnSpc>
                <a:spcPct val="100000"/>
              </a:lnSpc>
              <a:spcBef>
                <a:spcPts val="1000"/>
              </a:spcBef>
              <a:spcAft>
                <a:spcPts val="1000"/>
              </a:spcAft>
              <a:buSzPts val="2400"/>
              <a:buChar char="●"/>
            </a:pPr>
            <a:r>
              <a:rPr lang="en-GB" sz="2400"/>
              <a:t>Il n'y a pas de bonnes ou de mauvaises réponses - nous interprétons tous les images différemment !</a:t>
            </a:r>
            <a:endParaRPr b="1" sz="24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181" name="Google Shape;181;p20"/>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Obstacles environnementaux et améliorations</a:t>
            </a:r>
            <a:endParaRPr/>
          </a:p>
        </p:txBody>
      </p:sp>
      <p:pic>
        <p:nvPicPr>
          <p:cNvPr id="182" name="Google Shape;182;p20"/>
          <p:cNvPicPr preferRelativeResize="0"/>
          <p:nvPr/>
        </p:nvPicPr>
        <p:blipFill rotWithShape="1">
          <a:blip r:embed="rId3">
            <a:alphaModFix/>
          </a:blip>
          <a:srcRect b="0" l="0" r="0" t="0"/>
          <a:stretch/>
        </p:blipFill>
        <p:spPr>
          <a:xfrm>
            <a:off x="967575" y="2087014"/>
            <a:ext cx="4360653" cy="3209925"/>
          </a:xfrm>
          <a:prstGeom prst="rect">
            <a:avLst/>
          </a:prstGeom>
          <a:noFill/>
          <a:ln>
            <a:noFill/>
          </a:ln>
        </p:spPr>
      </p:pic>
      <p:pic>
        <p:nvPicPr>
          <p:cNvPr descr="A picture containing person, sky, clothing, cartoon&#10;&#10;Description automatically generated" id="183" name="Google Shape;183;p20"/>
          <p:cNvPicPr preferRelativeResize="0"/>
          <p:nvPr/>
        </p:nvPicPr>
        <p:blipFill rotWithShape="1">
          <a:blip r:embed="rId4">
            <a:alphaModFix/>
          </a:blip>
          <a:srcRect b="2977" l="4157" r="4659" t="3380"/>
          <a:stretch/>
        </p:blipFill>
        <p:spPr>
          <a:xfrm>
            <a:off x="6868625" y="2087025"/>
            <a:ext cx="4457700" cy="32099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189" name="Google Shape;189;p21"/>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Obstacles comportementaux et améliorations</a:t>
            </a:r>
            <a:endParaRPr/>
          </a:p>
        </p:txBody>
      </p:sp>
      <p:pic>
        <p:nvPicPr>
          <p:cNvPr descr="A picture containing cartoon&#10;&#10;Description automatically generated with medium confidence" id="190" name="Google Shape;190;p21"/>
          <p:cNvPicPr preferRelativeResize="0"/>
          <p:nvPr/>
        </p:nvPicPr>
        <p:blipFill rotWithShape="1">
          <a:blip r:embed="rId3">
            <a:alphaModFix/>
          </a:blip>
          <a:srcRect b="2679" l="3676" r="5555" t="2926"/>
          <a:stretch/>
        </p:blipFill>
        <p:spPr>
          <a:xfrm>
            <a:off x="1003000" y="2208000"/>
            <a:ext cx="4295775" cy="3171825"/>
          </a:xfrm>
          <a:prstGeom prst="rect">
            <a:avLst/>
          </a:prstGeom>
          <a:noFill/>
          <a:ln>
            <a:noFill/>
          </a:ln>
        </p:spPr>
      </p:pic>
      <p:pic>
        <p:nvPicPr>
          <p:cNvPr id="191" name="Google Shape;191;p21"/>
          <p:cNvPicPr preferRelativeResize="0"/>
          <p:nvPr/>
        </p:nvPicPr>
        <p:blipFill rotWithShape="1">
          <a:blip r:embed="rId4">
            <a:alphaModFix/>
          </a:blip>
          <a:srcRect b="3250" l="2099" r="4608" t="3550"/>
          <a:stretch/>
        </p:blipFill>
        <p:spPr>
          <a:xfrm>
            <a:off x="6843825" y="2236563"/>
            <a:ext cx="4410075" cy="31146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197" name="Google Shape;197;p22"/>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Obstacles politiques et améliorations</a:t>
            </a:r>
            <a:endParaRPr/>
          </a:p>
        </p:txBody>
      </p:sp>
      <p:pic>
        <p:nvPicPr>
          <p:cNvPr id="198" name="Google Shape;198;p22"/>
          <p:cNvPicPr preferRelativeResize="0"/>
          <p:nvPr/>
        </p:nvPicPr>
        <p:blipFill rotWithShape="1">
          <a:blip r:embed="rId3">
            <a:alphaModFix/>
          </a:blip>
          <a:srcRect b="0" l="0" r="0" t="0"/>
          <a:stretch/>
        </p:blipFill>
        <p:spPr>
          <a:xfrm>
            <a:off x="861225" y="2171025"/>
            <a:ext cx="4381500" cy="3095625"/>
          </a:xfrm>
          <a:prstGeom prst="rect">
            <a:avLst/>
          </a:prstGeom>
          <a:noFill/>
          <a:ln>
            <a:noFill/>
          </a:ln>
        </p:spPr>
      </p:pic>
      <p:pic>
        <p:nvPicPr>
          <p:cNvPr id="199" name="Google Shape;199;p22"/>
          <p:cNvPicPr preferRelativeResize="0"/>
          <p:nvPr/>
        </p:nvPicPr>
        <p:blipFill rotWithShape="1">
          <a:blip r:embed="rId4">
            <a:alphaModFix/>
          </a:blip>
          <a:srcRect b="10085" l="6023" r="0" t="0"/>
          <a:stretch/>
        </p:blipFill>
        <p:spPr>
          <a:xfrm>
            <a:off x="6879275" y="2218650"/>
            <a:ext cx="4457700" cy="30003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205" name="Google Shape;205;p23"/>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Obstacles à la pratique et améliorations</a:t>
            </a:r>
            <a:endParaRPr/>
          </a:p>
        </p:txBody>
      </p:sp>
      <p:pic>
        <p:nvPicPr>
          <p:cNvPr id="206" name="Google Shape;206;p23"/>
          <p:cNvPicPr preferRelativeResize="0"/>
          <p:nvPr/>
        </p:nvPicPr>
        <p:blipFill rotWithShape="1">
          <a:blip r:embed="rId3">
            <a:alphaModFix/>
          </a:blip>
          <a:srcRect b="0" l="0" r="0" t="0"/>
          <a:stretch/>
        </p:blipFill>
        <p:spPr>
          <a:xfrm>
            <a:off x="985275" y="2288225"/>
            <a:ext cx="4343400" cy="3067050"/>
          </a:xfrm>
          <a:prstGeom prst="rect">
            <a:avLst/>
          </a:prstGeom>
          <a:noFill/>
          <a:ln>
            <a:noFill/>
          </a:ln>
        </p:spPr>
      </p:pic>
      <p:pic>
        <p:nvPicPr>
          <p:cNvPr id="207" name="Google Shape;207;p23"/>
          <p:cNvPicPr preferRelativeResize="0"/>
          <p:nvPr/>
        </p:nvPicPr>
        <p:blipFill rotWithShape="1">
          <a:blip r:embed="rId4">
            <a:alphaModFix/>
          </a:blip>
          <a:srcRect b="6405" l="3025" r="4720" t="3726"/>
          <a:stretch/>
        </p:blipFill>
        <p:spPr>
          <a:xfrm>
            <a:off x="6914700" y="2307275"/>
            <a:ext cx="4391025" cy="30289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213" name="Google Shape;213;p24"/>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Obstacles à l'information et améliorations</a:t>
            </a:r>
            <a:endParaRPr/>
          </a:p>
        </p:txBody>
      </p:sp>
      <p:pic>
        <p:nvPicPr>
          <p:cNvPr descr="A picture containing house, building, cartoon, illustration&#10;&#10;Description automatically generated" id="214" name="Google Shape;214;p24"/>
          <p:cNvPicPr preferRelativeResize="0"/>
          <p:nvPr/>
        </p:nvPicPr>
        <p:blipFill rotWithShape="1">
          <a:blip r:embed="rId3">
            <a:alphaModFix/>
          </a:blip>
          <a:srcRect b="0" l="0" r="0" t="0"/>
          <a:stretch/>
        </p:blipFill>
        <p:spPr>
          <a:xfrm>
            <a:off x="896700" y="2282675"/>
            <a:ext cx="4400550" cy="3105150"/>
          </a:xfrm>
          <a:prstGeom prst="rect">
            <a:avLst/>
          </a:prstGeom>
          <a:noFill/>
          <a:ln>
            <a:noFill/>
          </a:ln>
        </p:spPr>
      </p:pic>
      <p:pic>
        <p:nvPicPr>
          <p:cNvPr id="215" name="Google Shape;215;p24"/>
          <p:cNvPicPr preferRelativeResize="0"/>
          <p:nvPr/>
        </p:nvPicPr>
        <p:blipFill rotWithShape="1">
          <a:blip r:embed="rId4">
            <a:alphaModFix/>
          </a:blip>
          <a:srcRect b="2941" l="2332" r="5484" t="3652"/>
          <a:stretch/>
        </p:blipFill>
        <p:spPr>
          <a:xfrm>
            <a:off x="6666625" y="2254100"/>
            <a:ext cx="4419600" cy="31623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3 : Utiliser des images pour encourager la réflexion critique sur les obstacles à l'inclusion dans l'éducation</a:t>
            </a:r>
            <a:endParaRPr sz="3010"/>
          </a:p>
        </p:txBody>
      </p:sp>
      <p:sp>
        <p:nvSpPr>
          <p:cNvPr id="221" name="Google Shape;221;p25"/>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Obstacles et améliorations en matière de ressources</a:t>
            </a:r>
            <a:endParaRPr/>
          </a:p>
        </p:txBody>
      </p:sp>
      <p:pic>
        <p:nvPicPr>
          <p:cNvPr descr="A group of people in a room&#10;&#10;Description automatically generated with low confidence" id="222" name="Google Shape;222;p25"/>
          <p:cNvPicPr preferRelativeResize="0"/>
          <p:nvPr/>
        </p:nvPicPr>
        <p:blipFill rotWithShape="1">
          <a:blip r:embed="rId3">
            <a:alphaModFix/>
          </a:blip>
          <a:srcRect b="0" l="0" r="0" t="0"/>
          <a:stretch/>
        </p:blipFill>
        <p:spPr>
          <a:xfrm>
            <a:off x="1020750" y="2225775"/>
            <a:ext cx="4371975" cy="3124200"/>
          </a:xfrm>
          <a:prstGeom prst="rect">
            <a:avLst/>
          </a:prstGeom>
          <a:noFill/>
          <a:ln>
            <a:noFill/>
          </a:ln>
        </p:spPr>
      </p:pic>
      <p:pic>
        <p:nvPicPr>
          <p:cNvPr descr="A picture containing house, person, cartoon&#10;&#10;Description automatically generated" id="223" name="Google Shape;223;p25"/>
          <p:cNvPicPr preferRelativeResize="0"/>
          <p:nvPr/>
        </p:nvPicPr>
        <p:blipFill rotWithShape="1">
          <a:blip r:embed="rId4">
            <a:alphaModFix/>
          </a:blip>
          <a:srcRect b="2893" l="2659" r="5646" t="1565"/>
          <a:stretch/>
        </p:blipFill>
        <p:spPr>
          <a:xfrm>
            <a:off x="6843825" y="2187675"/>
            <a:ext cx="4362450" cy="3200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L'histoire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Chapitre 2 : Retour à l'école</a:t>
            </a:r>
            <a:endParaRPr b="0" i="1" sz="2900"/>
          </a:p>
        </p:txBody>
      </p:sp>
      <p:sp>
        <p:nvSpPr>
          <p:cNvPr id="229" name="Google Shape;229;p14"/>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0" name="Google Shape;230;p14"/>
          <p:cNvSpPr txBox="1"/>
          <p:nvPr>
            <p:ph idx="1" type="body"/>
          </p:nvPr>
        </p:nvSpPr>
        <p:spPr>
          <a:xfrm>
            <a:off x="191800" y="1090675"/>
            <a:ext cx="11822400" cy="48456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Clr>
                <a:schemeClr val="dk1"/>
              </a:buClr>
              <a:buSzPts val="1100"/>
              <a:buFont typeface="Arial"/>
              <a:buNone/>
            </a:pPr>
            <a:r>
              <a:rPr lang="en-GB" sz="2200"/>
              <a:t>Maman avait raison ! Au bout de quelques semaines, deux personnes se sont rendues chez nous et nous ont dit que je pouvais aller dans une école située à 5 km de là. Elles m'ont dit que l'école n'était peut-être pas aussi bien que mon ancienne école et que les enseignants et enseignantes ne sauraient peut-être pas toujours comment m'aider. Je voulais quand même y aller ! Je me sentais si seule dans ce nouvel endroit. Je n'avais pas d'ami(e)s.</a:t>
            </a:r>
            <a:endParaRPr sz="2200"/>
          </a:p>
          <a:p>
            <a:pPr indent="0" lvl="0" marL="0" rtl="0" algn="l">
              <a:lnSpc>
                <a:spcPct val="100000"/>
              </a:lnSpc>
              <a:spcBef>
                <a:spcPts val="0"/>
              </a:spcBef>
              <a:spcAft>
                <a:spcPts val="0"/>
              </a:spcAft>
              <a:buClr>
                <a:schemeClr val="dk1"/>
              </a:buClr>
              <a:buSzPts val="1100"/>
              <a:buFont typeface="Arial"/>
              <a:buNone/>
            </a:pPr>
            <a:r>
              <a:t/>
            </a:r>
            <a:endParaRPr sz="2200"/>
          </a:p>
          <a:p>
            <a:pPr indent="0" lvl="0" marL="0" rtl="0" algn="l">
              <a:lnSpc>
                <a:spcPct val="100000"/>
              </a:lnSpc>
              <a:spcBef>
                <a:spcPts val="0"/>
              </a:spcBef>
              <a:spcAft>
                <a:spcPts val="0"/>
              </a:spcAft>
              <a:buClr>
                <a:schemeClr val="dk1"/>
              </a:buClr>
              <a:buSzPts val="1100"/>
              <a:buFont typeface="Arial"/>
              <a:buNone/>
            </a:pPr>
            <a:r>
              <a:rPr lang="en-GB" sz="2200"/>
              <a:t>Je me suis inscrite la semaine suivante, et effectivement, il y avait encore moins de ressources dans cette école et les enseignant(e)s semblaient très stressés. Les classes comptaient toutes au moins 50 enfants. C'était un endroit bruyant. Il y avait beaucoup d'enfants et les murs de la salle de classe étaient peu épais. Mais les deux personnes qui m’ont rendu visite avaient dit à mon enseignant que je souffrais d'une perte auditive. Elle m'a demandé où je voulais m'asseoir et j'ai choisi une place sur le sol, tout près de l’enseignant. Par la suite, je me suis éloignée un peu plus, de sorte qu'il était plus facile de voir son visage pour lire sur les lèvres. </a:t>
            </a:r>
            <a:endParaRPr sz="22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L'histoire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Chapitre 2 suite</a:t>
            </a:r>
            <a:endParaRPr b="0" i="1" sz="2900"/>
          </a:p>
        </p:txBody>
      </p:sp>
      <p:sp>
        <p:nvSpPr>
          <p:cNvPr id="236" name="Google Shape;236;p1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7" name="Google Shape;237;p15"/>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SzPts val="2600"/>
              <a:buNone/>
            </a:pPr>
            <a:r>
              <a:rPr lang="en-GB" sz="2300">
                <a:solidFill>
                  <a:schemeClr val="dk1"/>
                </a:solidFill>
              </a:rPr>
              <a:t>Nous avions été prévenus que les enseignants ne connaissaient pas grand-chose à l'enseignement aux apprenants en situation de handicap, j'ai donc été surprise par la facilité avec laquelle j'ai pu participer aux cours dès mon premier jour. L’enseignant a organisé la plupart des cours de manière à ce que nous puissions choisir parmi différentes activités et travailler en groupe. C'était amusant. Ce sont les activités de lecture et de dessin qui m'ont le plus plu.</a:t>
            </a:r>
            <a:endParaRPr sz="2300">
              <a:solidFill>
                <a:schemeClr val="dk1"/>
              </a:solidFill>
            </a:endParaRPr>
          </a:p>
          <a:p>
            <a:pPr indent="0" lvl="0" marL="0" rtl="0" algn="l">
              <a:lnSpc>
                <a:spcPct val="100000"/>
              </a:lnSpc>
              <a:spcBef>
                <a:spcPts val="0"/>
              </a:spcBef>
              <a:spcAft>
                <a:spcPts val="0"/>
              </a:spcAft>
              <a:buSzPts val="2600"/>
              <a:buNone/>
            </a:pPr>
            <a:r>
              <a:t/>
            </a:r>
            <a:endParaRPr sz="2300">
              <a:solidFill>
                <a:schemeClr val="dk1"/>
              </a:solidFill>
            </a:endParaRPr>
          </a:p>
          <a:p>
            <a:pPr indent="0" lvl="0" marL="0" rtl="0" algn="l">
              <a:lnSpc>
                <a:spcPct val="100000"/>
              </a:lnSpc>
              <a:spcBef>
                <a:spcPts val="0"/>
              </a:spcBef>
              <a:spcAft>
                <a:spcPts val="0"/>
              </a:spcAft>
              <a:buSzPts val="2600"/>
              <a:buNone/>
            </a:pPr>
            <a:r>
              <a:rPr lang="en-GB" sz="2300">
                <a:solidFill>
                  <a:schemeClr val="dk1"/>
                </a:solidFill>
              </a:rPr>
              <a:t>Mais après une journée bien remplie à l'école, les 5 km de marche pour rentrer à la maison étaient horribles. J'ai mal au dos et c'est toujours très gênant de ne pas pouvoir trouver un endroit sûr pour aller rapidement aux toilettes. Je suis rentrée à la maison, j'ai pleuré et j'ai dit à ma mère que je ne pouvais pas faire ça tous les jours. Mais lorsque je me suis réveillée le lendemain matin, l'idée d'une autre leçon amusante m'a encouragé à faire la marche.</a:t>
            </a:r>
            <a:endParaRPr sz="2300">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6"/>
          <p:cNvSpPr txBox="1"/>
          <p:nvPr>
            <p:ph type="title"/>
          </p:nvPr>
        </p:nvSpPr>
        <p:spPr>
          <a:xfrm>
            <a:off x="191800" y="3250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Activité 4 : Utiliser une histoire pour expliquer les aménagements raisonnables et la conception universelle de l’apprentissage</a:t>
            </a:r>
            <a:endParaRPr sz="3000"/>
          </a:p>
        </p:txBody>
      </p:sp>
      <p:sp>
        <p:nvSpPr>
          <p:cNvPr id="243" name="Google Shape;243;p2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lang="en-GB"/>
              <a:t>Pouvez-vous citer deux choses dont Mina a parlé et qui ont rendu son premier jour plus facile que prévu ?</a:t>
            </a:r>
            <a:endParaRPr/>
          </a:p>
          <a:p>
            <a:pPr indent="0" lvl="0" marL="0" rtl="0" algn="ctr">
              <a:lnSpc>
                <a:spcPct val="100000"/>
              </a:lnSpc>
              <a:spcBef>
                <a:spcPts val="0"/>
              </a:spcBef>
              <a:spcAft>
                <a:spcPts val="0"/>
              </a:spcAft>
              <a:buSzPts val="2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g2c633ba7570_0_2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Programme de la formation</a:t>
            </a:r>
            <a:endParaRPr/>
          </a:p>
        </p:txBody>
      </p:sp>
      <p:sp>
        <p:nvSpPr>
          <p:cNvPr id="57" name="Google Shape;57;g2c633ba7570_0_2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50000"/>
              </a:lnSpc>
              <a:spcBef>
                <a:spcPts val="0"/>
              </a:spcBef>
              <a:spcAft>
                <a:spcPts val="0"/>
              </a:spcAft>
              <a:buSzPts val="2600"/>
              <a:buChar char="❏"/>
            </a:pPr>
            <a:r>
              <a:rPr lang="en-GB"/>
              <a:t>Séance 1 : Contexte de l'éducation inclusive en situations d'urgence</a:t>
            </a:r>
            <a:endParaRPr/>
          </a:p>
          <a:p>
            <a:pPr indent="-393700" lvl="0" marL="457200" rtl="0" algn="l">
              <a:lnSpc>
                <a:spcPct val="150000"/>
              </a:lnSpc>
              <a:spcBef>
                <a:spcPts val="0"/>
              </a:spcBef>
              <a:spcAft>
                <a:spcPts val="0"/>
              </a:spcAft>
              <a:buSzPts val="2600"/>
              <a:buChar char="❏"/>
            </a:pPr>
            <a:r>
              <a:rPr lang="en-GB"/>
              <a:t>Séance 2 : Obstacles à l'inclusion dans l'éducation en situations d'urgence</a:t>
            </a:r>
            <a:endParaRPr/>
          </a:p>
          <a:p>
            <a:pPr indent="-393700" lvl="0" marL="457200" rtl="0" algn="l">
              <a:lnSpc>
                <a:spcPct val="150000"/>
              </a:lnSpc>
              <a:spcBef>
                <a:spcPts val="0"/>
              </a:spcBef>
              <a:spcAft>
                <a:spcPts val="0"/>
              </a:spcAft>
              <a:buSzPts val="2600"/>
              <a:buChar char="❏"/>
            </a:pPr>
            <a:r>
              <a:rPr lang="en-GB"/>
              <a:t>Séance 3 : Concepts théoriques qui nous aident à comprendre l'éducation inclusive</a:t>
            </a:r>
            <a:endParaRPr/>
          </a:p>
          <a:p>
            <a:pPr indent="-393700" lvl="0" marL="457200" rtl="0" algn="l">
              <a:lnSpc>
                <a:spcPct val="150000"/>
              </a:lnSpc>
              <a:spcBef>
                <a:spcPts val="0"/>
              </a:spcBef>
              <a:spcAft>
                <a:spcPts val="0"/>
              </a:spcAft>
              <a:buSzPts val="2600"/>
              <a:buChar char="❏"/>
            </a:pPr>
            <a:r>
              <a:rPr lang="en-GB"/>
              <a:t>[Facultatif] Session 4 : L'importance de la collaboration lors de la conception et de la mise en œuvre de l'éducation inclusive</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7"/>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Activité 4 : Utiliser une histoire pour expliquer les </a:t>
            </a:r>
            <a:r>
              <a:rPr lang="en-GB" sz="3000">
                <a:extLst>
                  <a:ext uri="http://customooxmlschemas.google.com/">
                    <go:slidesCustomData xmlns:go="http://customooxmlschemas.google.com/" textRoundtripDataId="5"/>
                  </a:ext>
                </a:extLst>
              </a:rPr>
              <a:t>aménagements</a:t>
            </a:r>
            <a:r>
              <a:rPr lang="en-GB" sz="3000"/>
              <a:t> raisonnables et la conception universelle de l’apprentissage</a:t>
            </a:r>
            <a:endParaRPr sz="3000"/>
          </a:p>
        </p:txBody>
      </p:sp>
      <p:sp>
        <p:nvSpPr>
          <p:cNvPr id="249" name="Google Shape;249;p2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t>Faire face aux obstacles grâce à une </a:t>
            </a:r>
            <a:r>
              <a:rPr lang="en-GB">
                <a:extLst>
                  <a:ext uri="http://customooxmlschemas.google.com/">
                    <go:slidesCustomData xmlns:go="http://customooxmlschemas.google.com/" textRoundtripDataId="6"/>
                  </a:ext>
                </a:extLst>
              </a:rPr>
              <a:t>double</a:t>
            </a:r>
            <a:r>
              <a:rPr lang="en-GB"/>
              <a:t> approche</a:t>
            </a:r>
            <a:endParaRPr/>
          </a:p>
        </p:txBody>
      </p:sp>
      <p:sp>
        <p:nvSpPr>
          <p:cNvPr id="250" name="Google Shape;250;p27"/>
          <p:cNvSpPr txBox="1"/>
          <p:nvPr/>
        </p:nvSpPr>
        <p:spPr>
          <a:xfrm>
            <a:off x="816300" y="1771900"/>
            <a:ext cx="4638900" cy="1806600"/>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Des changements sont apportés au système</a:t>
            </a:r>
            <a:r>
              <a:rPr b="1" i="0" lang="en-GB" sz="2200" u="none" cap="none" strike="noStrike">
                <a:solidFill>
                  <a:schemeClr val="dk1"/>
                </a:solidFill>
                <a:latin typeface="Arial"/>
                <a:ea typeface="Arial"/>
                <a:cs typeface="Arial"/>
                <a:sym typeface="Arial"/>
                <a:extLst>
                  <a:ext uri="http://customooxmlschemas.google.com/">
                    <go:slidesCustomData xmlns:go="http://customooxmlschemas.google.com/" textRoundtripDataId="7"/>
                  </a:ext>
                </a:extLst>
              </a:rPr>
              <a:t> </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 </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Utiliser la </a:t>
            </a:r>
            <a:r>
              <a:rPr b="1" i="0" lang="en-GB" sz="2200" u="none" cap="none" strike="noStrike">
                <a:solidFill>
                  <a:schemeClr val="dk1"/>
                </a:solidFill>
                <a:latin typeface="Arial"/>
                <a:ea typeface="Arial"/>
                <a:cs typeface="Arial"/>
                <a:sym typeface="Arial"/>
                <a:extLst>
                  <a:ext uri="http://customooxmlschemas.google.com/">
                    <go:slidesCustomData xmlns:go="http://customooxmlschemas.google.com/" textRoundtripDataId="8"/>
                  </a:ext>
                </a:extLst>
              </a:rPr>
              <a:t>conception universelle de l'apprentissage</a:t>
            </a:r>
            <a:endParaRPr b="0" i="0" sz="2200" u="none" cap="none" strike="noStrike">
              <a:solidFill>
                <a:schemeClr val="dk1"/>
              </a:solidFill>
              <a:latin typeface="Arial"/>
              <a:ea typeface="Arial"/>
              <a:cs typeface="Arial"/>
              <a:sym typeface="Arial"/>
            </a:endParaRPr>
          </a:p>
        </p:txBody>
      </p:sp>
      <p:sp>
        <p:nvSpPr>
          <p:cNvPr id="251" name="Google Shape;251;p27"/>
          <p:cNvSpPr txBox="1"/>
          <p:nvPr/>
        </p:nvSpPr>
        <p:spPr>
          <a:xfrm>
            <a:off x="6185650" y="1771900"/>
            <a:ext cx="5513100" cy="1806600"/>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Les besoins d'apprentissage spécifiques sont-ils pris en charge ?</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 </a:t>
            </a:r>
            <a:endParaRPr b="0" i="0" sz="2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latin typeface="Arial"/>
                <a:ea typeface="Arial"/>
                <a:cs typeface="Arial"/>
                <a:sym typeface="Arial"/>
              </a:rPr>
              <a:t>Prendre des mesures d'adaptation raisonnables</a:t>
            </a:r>
            <a:endParaRPr b="0" i="0" sz="2200" u="none" cap="none" strike="noStrike">
              <a:solidFill>
                <a:schemeClr val="dk1"/>
              </a:solidFill>
              <a:latin typeface="Arial"/>
              <a:ea typeface="Arial"/>
              <a:cs typeface="Arial"/>
              <a:sym typeface="Arial"/>
            </a:endParaRPr>
          </a:p>
        </p:txBody>
      </p:sp>
      <p:sp>
        <p:nvSpPr>
          <p:cNvPr id="252" name="Google Shape;252;p27"/>
          <p:cNvSpPr txBox="1"/>
          <p:nvPr/>
        </p:nvSpPr>
        <p:spPr>
          <a:xfrm>
            <a:off x="3176875" y="4448725"/>
            <a:ext cx="6051300" cy="1200600"/>
          </a:xfrm>
          <a:prstGeom prst="rect">
            <a:avLst/>
          </a:prstGeom>
          <a:solidFill>
            <a:srgbClr val="9FC5E8"/>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Éducation inclusive</a:t>
            </a:r>
            <a:endParaRPr b="0" i="0" sz="2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 </a:t>
            </a:r>
            <a:endParaRPr b="0" i="0" sz="2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Arial"/>
                <a:ea typeface="Arial"/>
                <a:cs typeface="Arial"/>
                <a:sym typeface="Arial"/>
              </a:rPr>
              <a:t>Répondre à la diversité et la promouvoir</a:t>
            </a:r>
            <a:endParaRPr b="0" i="0" sz="2400" u="none" cap="none" strike="noStrike">
              <a:solidFill>
                <a:schemeClr val="dk1"/>
              </a:solidFill>
              <a:latin typeface="Arial"/>
              <a:ea typeface="Arial"/>
              <a:cs typeface="Arial"/>
              <a:sym typeface="Arial"/>
            </a:endParaRPr>
          </a:p>
        </p:txBody>
      </p:sp>
      <p:cxnSp>
        <p:nvCxnSpPr>
          <p:cNvPr id="253" name="Google Shape;253;p27"/>
          <p:cNvCxnSpPr/>
          <p:nvPr/>
        </p:nvCxnSpPr>
        <p:spPr>
          <a:xfrm>
            <a:off x="3650500" y="3650500"/>
            <a:ext cx="582300" cy="726300"/>
          </a:xfrm>
          <a:prstGeom prst="straightConnector1">
            <a:avLst/>
          </a:prstGeom>
          <a:noFill/>
          <a:ln cap="flat" cmpd="sng" w="76200">
            <a:solidFill>
              <a:schemeClr val="dk1"/>
            </a:solidFill>
            <a:prstDash val="solid"/>
            <a:miter lim="800000"/>
            <a:headEnd len="sm" w="sm" type="none"/>
            <a:tailEnd len="med" w="med" type="triangle"/>
          </a:ln>
        </p:spPr>
      </p:cxnSp>
      <p:cxnSp>
        <p:nvCxnSpPr>
          <p:cNvPr id="254" name="Google Shape;254;p27"/>
          <p:cNvCxnSpPr/>
          <p:nvPr/>
        </p:nvCxnSpPr>
        <p:spPr>
          <a:xfrm flipH="1">
            <a:off x="8110050" y="3641050"/>
            <a:ext cx="582000" cy="745200"/>
          </a:xfrm>
          <a:prstGeom prst="straightConnector1">
            <a:avLst/>
          </a:prstGeom>
          <a:noFill/>
          <a:ln cap="flat" cmpd="sng" w="76200">
            <a:solidFill>
              <a:schemeClr val="dk1"/>
            </a:solidFill>
            <a:prstDash val="solid"/>
            <a:miter lim="800000"/>
            <a:headEnd len="sm" w="sm" type="none"/>
            <a:tailEnd len="med" w="med" type="triangl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8"/>
          <p:cNvSpPr txBox="1"/>
          <p:nvPr>
            <p:ph type="title"/>
          </p:nvPr>
        </p:nvSpPr>
        <p:spPr>
          <a:xfrm>
            <a:off x="191800" y="248829"/>
            <a:ext cx="11735100" cy="1321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Activité 4 : Utiliser une histoire pour expliquer les aménagements raisonnables et la conception universelle de l’apprentissage</a:t>
            </a:r>
            <a:endParaRPr sz="3000"/>
          </a:p>
        </p:txBody>
      </p:sp>
      <p:sp>
        <p:nvSpPr>
          <p:cNvPr id="260" name="Google Shape;260;p28"/>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ctr">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b="1" lang="en-GB"/>
              <a:t>Deux choses se sont produites le premier jour de Mina dans sa nouvelle école. </a:t>
            </a:r>
            <a:endParaRPr b="1"/>
          </a:p>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lang="en-GB"/>
              <a:t>Quel est l'exemple d'aménagement raisonnable ?</a:t>
            </a:r>
            <a:br>
              <a:rPr lang="en-GB"/>
            </a:br>
            <a:endParaRPr/>
          </a:p>
          <a:p>
            <a:pPr indent="0" lvl="0" marL="0" rtl="0" algn="ctr">
              <a:lnSpc>
                <a:spcPct val="100000"/>
              </a:lnSpc>
              <a:spcBef>
                <a:spcPts val="0"/>
              </a:spcBef>
              <a:spcAft>
                <a:spcPts val="0"/>
              </a:spcAft>
              <a:buSzPts val="2600"/>
              <a:buNone/>
            </a:pPr>
            <a:r>
              <a:rPr lang="en-GB"/>
              <a:t>Quel est l'exemple de conception universelle de l'apprentissage (CUA)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9"/>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0"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266" name="Google Shape;266;p2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2 - Résumé</a:t>
            </a:r>
            <a:endParaRPr/>
          </a:p>
        </p:txBody>
      </p:sp>
      <p:sp>
        <p:nvSpPr>
          <p:cNvPr id="267" name="Google Shape;267;p29"/>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lnSpcReduction="10000"/>
          </a:bodyPr>
          <a:lstStyle/>
          <a:p>
            <a:pPr indent="-393700" lvl="0" marL="457200" rtl="0" algn="l">
              <a:lnSpc>
                <a:spcPct val="100000"/>
              </a:lnSpc>
              <a:spcBef>
                <a:spcPts val="0"/>
              </a:spcBef>
              <a:spcAft>
                <a:spcPts val="0"/>
              </a:spcAft>
              <a:buSzPts val="2600"/>
              <a:buChar char="●"/>
            </a:pPr>
            <a:r>
              <a:rPr lang="en-GB"/>
              <a:t>Chaque système éducatif comporte des obstacles qui entravent la participation ou la réussite de certains apprenants.</a:t>
            </a:r>
            <a:r>
              <a:rPr lang="en-GB">
                <a:extLst>
                  <a:ext uri="http://customooxmlschemas.google.com/">
                    <go:slidesCustomData xmlns:go="http://customooxmlschemas.google.com/" textRoundtripDataId="9"/>
                  </a:ext>
                </a:extLst>
              </a:rPr>
              <a:t> </a:t>
            </a:r>
            <a:endParaRPr/>
          </a:p>
          <a:p>
            <a:pPr indent="-393700" lvl="0" marL="457200" rtl="0" algn="l">
              <a:lnSpc>
                <a:spcPct val="100000"/>
              </a:lnSpc>
              <a:spcBef>
                <a:spcPts val="1000"/>
              </a:spcBef>
              <a:spcAft>
                <a:spcPts val="0"/>
              </a:spcAft>
              <a:buSzPts val="2600"/>
              <a:buChar char="●"/>
            </a:pPr>
            <a:r>
              <a:rPr lang="en-GB">
                <a:extLst>
                  <a:ext uri="http://customooxmlschemas.google.com/">
                    <go:slidesCustomData xmlns:go="http://customooxmlschemas.google.com/" textRoundtripDataId="10"/>
                  </a:ext>
                </a:extLst>
              </a:rPr>
              <a:t>Dans les situations d'urgence ou de crise, de nouveaux obstacles peuvent apparaître, qui n'existent pas dans les autres contextes.</a:t>
            </a:r>
            <a:endParaRPr/>
          </a:p>
          <a:p>
            <a:pPr indent="-393700" lvl="0" marL="457200" rtl="0" algn="l">
              <a:lnSpc>
                <a:spcPct val="100000"/>
              </a:lnSpc>
              <a:spcBef>
                <a:spcPts val="1000"/>
              </a:spcBef>
              <a:spcAft>
                <a:spcPts val="0"/>
              </a:spcAft>
              <a:buSzPts val="2600"/>
              <a:buChar char="●"/>
            </a:pPr>
            <a:r>
              <a:rPr lang="en-GB"/>
              <a:t>Les obstacles peuvent être liés à l'environnement, aux attitudes, aux politiques, aux pratiques, à l'information et aux ressources. </a:t>
            </a:r>
            <a:endParaRPr/>
          </a:p>
          <a:p>
            <a:pPr indent="-393700" lvl="0" marL="457200" rtl="0" algn="l">
              <a:lnSpc>
                <a:spcPct val="100000"/>
              </a:lnSpc>
              <a:spcBef>
                <a:spcPts val="1000"/>
              </a:spcBef>
              <a:spcAft>
                <a:spcPts val="0"/>
              </a:spcAft>
              <a:buSzPts val="2600"/>
              <a:buChar char="●"/>
            </a:pPr>
            <a:r>
              <a:rPr lang="en-GB"/>
              <a:t>Si nous sommes conscients des obstacles et de leur impact sur les différents groupes, nous pouvons mettre en œuvre des mesures pour y remédier dans différents contextes ou environnements.</a:t>
            </a:r>
            <a:endParaRPr/>
          </a:p>
          <a:p>
            <a:pPr indent="-393700" lvl="0" marL="457200" rtl="0" algn="l">
              <a:lnSpc>
                <a:spcPct val="100000"/>
              </a:lnSpc>
              <a:spcBef>
                <a:spcPts val="1000"/>
              </a:spcBef>
              <a:spcAft>
                <a:spcPts val="1000"/>
              </a:spcAft>
              <a:buSzPts val="2600"/>
              <a:buChar char="●"/>
            </a:pPr>
            <a:r>
              <a:rPr lang="en-GB"/>
              <a:t>Nous devons adopter une double approche. Cela signifie que nous répondons aux besoins immédiats des apprenants individuels et que nous trouvons des moyens de changer le système.</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0"/>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3" name="Google Shape;273;p30"/>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3 - Concepts théoriques qui nous aident à comprendre l'éducation inclusive</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Clr>
                <a:schemeClr val="dk1"/>
              </a:buClr>
              <a:buSzPct val="28205"/>
              <a:buFont typeface="Arial"/>
              <a:buNone/>
            </a:pPr>
            <a:r>
              <a:t/>
            </a:r>
            <a:endParaRPr b="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9" name="Google Shape;279;p3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2820"/>
              <a:buNone/>
            </a:pPr>
            <a:r>
              <a:rPr lang="en-GB"/>
              <a:t>Objectifs</a:t>
            </a:r>
            <a:r>
              <a:rPr lang="en-GB">
                <a:extLst>
                  <a:ext uri="http://customooxmlschemas.google.com/">
                    <go:slidesCustomData xmlns:go="http://customooxmlschemas.google.com/" textRoundtripDataId="11"/>
                  </a:ext>
                </a:extLst>
              </a:rPr>
              <a:t> d'apprentissage</a:t>
            </a:r>
            <a:endParaRPr/>
          </a:p>
        </p:txBody>
      </p:sp>
      <p:sp>
        <p:nvSpPr>
          <p:cNvPr id="280" name="Google Shape;280;p31"/>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1100"/>
              <a:buFont typeface="Arial"/>
              <a:buNone/>
            </a:pPr>
            <a:r>
              <a:rPr lang="en-GB"/>
              <a:t>À l'issue de cette session, les participants sauront :</a:t>
            </a:r>
            <a:endParaRPr/>
          </a:p>
          <a:p>
            <a:pPr indent="0" lvl="0" marL="0" rtl="0" algn="l">
              <a:lnSpc>
                <a:spcPct val="100000"/>
              </a:lnSpc>
              <a:spcBef>
                <a:spcPts val="0"/>
              </a:spcBef>
              <a:spcAft>
                <a:spcPts val="0"/>
              </a:spcAft>
              <a:buClr>
                <a:schemeClr val="dk1"/>
              </a:buClr>
              <a:buSzPts val="1100"/>
              <a:buFont typeface="Arial"/>
              <a:buNone/>
            </a:pPr>
            <a:r>
              <a:t/>
            </a:r>
            <a:endParaRPr/>
          </a:p>
          <a:p>
            <a:pPr indent="-393700" lvl="0" marL="457200" rtl="0" algn="l">
              <a:lnSpc>
                <a:spcPct val="100000"/>
              </a:lnSpc>
              <a:spcBef>
                <a:spcPts val="1000"/>
              </a:spcBef>
              <a:spcAft>
                <a:spcPts val="0"/>
              </a:spcAft>
              <a:buSzPts val="2600"/>
              <a:buChar char="●"/>
            </a:pPr>
            <a:r>
              <a:rPr lang="en-GB"/>
              <a:t>la différence entre la présence, la participation et la réussite dans l'éducation</a:t>
            </a:r>
            <a:endParaRPr/>
          </a:p>
          <a:p>
            <a:pPr indent="-393700" lvl="0" marL="457200" rtl="0" algn="l">
              <a:lnSpc>
                <a:spcPct val="100000"/>
              </a:lnSpc>
              <a:spcBef>
                <a:spcPts val="1000"/>
              </a:spcBef>
              <a:spcAft>
                <a:spcPts val="1000"/>
              </a:spcAft>
              <a:buSzPts val="2600"/>
              <a:buChar char="●"/>
            </a:pPr>
            <a:r>
              <a:rPr lang="en-GB"/>
              <a:t>les concepts clés qui donnent un cadre à la compréhension de l'éducation inclusive.</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2"/>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L'histoire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Chapitre 3 : Mes premières semaines</a:t>
            </a:r>
            <a:endParaRPr b="0" i="1" sz="2900"/>
          </a:p>
        </p:txBody>
      </p:sp>
      <p:sp>
        <p:nvSpPr>
          <p:cNvPr id="286" name="Google Shape;286;p32"/>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87" name="Google Shape;287;p32"/>
          <p:cNvSpPr txBox="1"/>
          <p:nvPr>
            <p:ph idx="1" type="body"/>
          </p:nvPr>
        </p:nvSpPr>
        <p:spPr>
          <a:xfrm>
            <a:off x="148150" y="1072200"/>
            <a:ext cx="11822400" cy="5631300"/>
          </a:xfrm>
          <a:prstGeom prst="rect">
            <a:avLst/>
          </a:prstGeom>
          <a:noFill/>
          <a:ln>
            <a:noFill/>
          </a:ln>
        </p:spPr>
        <p:txBody>
          <a:bodyPr anchorCtr="0" anchor="t" bIns="117825" lIns="117825" spcFirstLastPara="1" rIns="117825" wrap="square" tIns="117825">
            <a:noAutofit/>
          </a:bodyPr>
          <a:lstStyle/>
          <a:p>
            <a:pPr indent="0" lvl="0" marL="0" rtl="0" algn="l">
              <a:lnSpc>
                <a:spcPct val="80000"/>
              </a:lnSpc>
              <a:spcBef>
                <a:spcPts val="0"/>
              </a:spcBef>
              <a:spcAft>
                <a:spcPts val="0"/>
              </a:spcAft>
              <a:buSzPts val="2811"/>
              <a:buNone/>
            </a:pPr>
            <a:r>
              <a:rPr lang="en-GB" sz="2500"/>
              <a:t>Certains jours étaient meilleurs que d'autres dans ma nouvelle école. Le vendredi, nous avons eu un autre enseignant de mathématiques car notre enseignante habituelle suivait un cours pendant quelques heures. Il nous faisait asseoir en rangs et mettait toutes les filles à l'arrière et les garçons à l'avant. Je n'ai jamais entendu ce qu'il a dit dans aucune leçon, et il m'a ignorée ! Sauf une fois, lorsqu'il m'a posé une question. Je n'ai pas entendu et je n'ai pas pu répondre, alors il a crié et m'a dit de faire plus d'efforts ou de sortir de sa classe. Cela m'a beaucoup contrariée. </a:t>
            </a:r>
            <a:endParaRPr sz="2500"/>
          </a:p>
          <a:p>
            <a:pPr indent="0" lvl="0" marL="0" rtl="0" algn="l">
              <a:lnSpc>
                <a:spcPct val="80000"/>
              </a:lnSpc>
              <a:spcBef>
                <a:spcPts val="0"/>
              </a:spcBef>
              <a:spcAft>
                <a:spcPts val="0"/>
              </a:spcAft>
              <a:buSzPts val="2811"/>
              <a:buNone/>
            </a:pPr>
            <a:r>
              <a:rPr lang="en-GB" sz="2500"/>
              <a:t>J'ai ensuite remarqué qu'il y avait un certain nombre d'enfants qui ne faisaient jamais rien pendant ses cours, mais qui répondaient aux questions dans les autres cours. Je l'ai dit à mon père. Quelques semaines plus tard, papa a croisé l’enseignant au marché. Il lui a demandé pourquoi il ne me donnait pas d'aide supplémentaire, comme mon enseignante habituelle. L'enseignant de mathématiques lui a dit qu'il enseignait à tous les enfants de la même manière parce que c'était plus facile et plus juste.</a:t>
            </a:r>
            <a:endParaRPr sz="25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3"/>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Activité 5 : Apprentissage en groupe par les pairs des concepts de l'éducation inclusive</a:t>
            </a:r>
            <a:endParaRPr sz="3000"/>
          </a:p>
        </p:txBody>
      </p:sp>
      <p:sp>
        <p:nvSpPr>
          <p:cNvPr id="293" name="Google Shape;293;p33"/>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Clr>
                <a:schemeClr val="dk1"/>
              </a:buClr>
              <a:buSzPts val="2800"/>
              <a:buFont typeface="Calibri"/>
              <a:buNone/>
            </a:pPr>
            <a:r>
              <a:rPr lang="en-GB"/>
              <a:t>Il existe de nombreux concepts clés auxquels nous devons réfléchir lorsque nous apprenons et commençons à pratiquer l'éducation inclusive. Lors de la dernière session, nous avons découvert la conception universelle de l’apprentissage, les aménagements raisonnables, la double approche et les obstacles à l'inclusion dans l'éducation. </a:t>
            </a:r>
            <a:endParaRPr/>
          </a:p>
          <a:p>
            <a:pPr indent="0" lvl="0" marL="0" rtl="0" algn="l">
              <a:lnSpc>
                <a:spcPct val="100000"/>
              </a:lnSpc>
              <a:spcBef>
                <a:spcPts val="0"/>
              </a:spcBef>
              <a:spcAft>
                <a:spcPts val="0"/>
              </a:spcAft>
              <a:buClr>
                <a:schemeClr val="dk1"/>
              </a:buClr>
              <a:buSzPts val="2800"/>
              <a:buFont typeface="Calibri"/>
              <a:buNone/>
            </a:pPr>
            <a:r>
              <a:t/>
            </a:r>
            <a:endParaRPr/>
          </a:p>
          <a:p>
            <a:pPr indent="0" lvl="0" marL="0" rtl="0" algn="ctr">
              <a:lnSpc>
                <a:spcPct val="100000"/>
              </a:lnSpc>
              <a:spcBef>
                <a:spcPts val="0"/>
              </a:spcBef>
              <a:spcAft>
                <a:spcPts val="0"/>
              </a:spcAft>
              <a:buClr>
                <a:schemeClr val="dk1"/>
              </a:buClr>
              <a:buSzPts val="2800"/>
              <a:buFont typeface="Calibri"/>
              <a:buNone/>
            </a:pPr>
            <a:r>
              <a:rPr lang="en-GB"/>
              <a:t>Au cours de cette session, nous examinerons 4 autres concepts.</a:t>
            </a:r>
            <a:br>
              <a:rPr lang="en-GB"/>
            </a:br>
            <a:br>
              <a:rPr lang="en-GB" sz="2400"/>
            </a:br>
            <a:br>
              <a:rPr lang="en-GB" sz="2400"/>
            </a:br>
            <a:r>
              <a:rPr lang="en-GB"/>
              <a:t>Travailler en groupe. Chaque groupe recevra une fiche d'information à lire et à discuter.</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Activité 5 : Apprentissage en groupe par les pairs des concepts de l'éducation inclusive</a:t>
            </a:r>
            <a:endParaRPr sz="3000"/>
          </a:p>
        </p:txBody>
      </p:sp>
      <p:sp>
        <p:nvSpPr>
          <p:cNvPr id="299" name="Google Shape;299;p34"/>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Clr>
                <a:schemeClr val="dk1"/>
              </a:buClr>
              <a:buSzPts val="2811"/>
              <a:buFont typeface="Arial"/>
              <a:buNone/>
            </a:pPr>
            <a:r>
              <a:rPr b="1" lang="en-GB"/>
              <a:t>Groupe A - </a:t>
            </a:r>
            <a:r>
              <a:rPr lang="en-GB"/>
              <a:t>éducation spéciale, intégrée et inclusive</a:t>
            </a:r>
            <a:endParaRPr/>
          </a:p>
          <a:p>
            <a:pPr indent="0" lvl="0" marL="0" rtl="0" algn="l">
              <a:lnSpc>
                <a:spcPct val="100000"/>
              </a:lnSpc>
              <a:spcBef>
                <a:spcPts val="1000"/>
              </a:spcBef>
              <a:spcAft>
                <a:spcPts val="0"/>
              </a:spcAft>
              <a:buClr>
                <a:schemeClr val="dk1"/>
              </a:buClr>
              <a:buSzPts val="2811"/>
              <a:buFont typeface="Arial"/>
              <a:buNone/>
            </a:pPr>
            <a:r>
              <a:rPr b="1" lang="en-GB"/>
              <a:t>Groupe B - </a:t>
            </a:r>
            <a:r>
              <a:rPr lang="en-GB"/>
              <a:t>présence, participation et réussite</a:t>
            </a:r>
            <a:endParaRPr/>
          </a:p>
          <a:p>
            <a:pPr indent="0" lvl="0" marL="0" rtl="0" algn="l">
              <a:lnSpc>
                <a:spcPct val="100000"/>
              </a:lnSpc>
              <a:spcBef>
                <a:spcPts val="1000"/>
              </a:spcBef>
              <a:spcAft>
                <a:spcPts val="0"/>
              </a:spcAft>
              <a:buClr>
                <a:schemeClr val="dk1"/>
              </a:buClr>
              <a:buSzPts val="2811"/>
              <a:buFont typeface="Arial"/>
              <a:buNone/>
            </a:pPr>
            <a:r>
              <a:rPr b="1" lang="en-GB"/>
              <a:t>Groupe C - </a:t>
            </a:r>
            <a:r>
              <a:rPr lang="en-GB"/>
              <a:t>éducation inclusive et éducation inclusive pour les personnes en situation de handicap </a:t>
            </a:r>
            <a:endParaRPr/>
          </a:p>
          <a:p>
            <a:pPr indent="0" lvl="0" marL="0" rtl="0" algn="l">
              <a:lnSpc>
                <a:spcPct val="100000"/>
              </a:lnSpc>
              <a:spcBef>
                <a:spcPts val="1000"/>
              </a:spcBef>
              <a:spcAft>
                <a:spcPts val="0"/>
              </a:spcAft>
              <a:buClr>
                <a:schemeClr val="dk1"/>
              </a:buClr>
              <a:buSzPts val="2811"/>
              <a:buFont typeface="Arial"/>
              <a:buNone/>
            </a:pPr>
            <a:r>
              <a:rPr b="1" lang="en-GB"/>
              <a:t>Groupe D - </a:t>
            </a:r>
            <a:r>
              <a:rPr lang="en-GB"/>
              <a:t>égalité et équité</a:t>
            </a:r>
            <a:endParaRPr/>
          </a:p>
          <a:p>
            <a:pPr indent="0" lvl="0" marL="0" rtl="0" algn="l">
              <a:lnSpc>
                <a:spcPct val="100000"/>
              </a:lnSpc>
              <a:spcBef>
                <a:spcPts val="1000"/>
              </a:spcBef>
              <a:spcAft>
                <a:spcPts val="0"/>
              </a:spcAft>
              <a:buClr>
                <a:schemeClr val="dk1"/>
              </a:buClr>
              <a:buSzPts val="2811"/>
              <a:buFont typeface="Arial"/>
              <a:buNone/>
            </a:pPr>
            <a:r>
              <a:rPr lang="en-GB"/>
              <a:t> </a:t>
            </a:r>
            <a:endParaRPr sz="2400"/>
          </a:p>
          <a:p>
            <a:pPr indent="-407086" lvl="0" marL="457200" rtl="0" algn="l">
              <a:lnSpc>
                <a:spcPct val="100000"/>
              </a:lnSpc>
              <a:spcBef>
                <a:spcPts val="0"/>
              </a:spcBef>
              <a:spcAft>
                <a:spcPts val="0"/>
              </a:spcAft>
              <a:buSzPts val="2811"/>
              <a:buChar char="●"/>
            </a:pPr>
            <a:r>
              <a:rPr lang="en-GB"/>
              <a:t>Discutez de votre concept.</a:t>
            </a:r>
            <a:endParaRPr/>
          </a:p>
          <a:p>
            <a:pPr indent="-407085" lvl="0" marL="457200" rtl="0" algn="l">
              <a:lnSpc>
                <a:spcPct val="100000"/>
              </a:lnSpc>
              <a:spcBef>
                <a:spcPts val="0"/>
              </a:spcBef>
              <a:spcAft>
                <a:spcPts val="0"/>
              </a:spcAft>
              <a:buSzPts val="2811"/>
              <a:buChar char="●"/>
            </a:pPr>
            <a:r>
              <a:rPr lang="en-GB"/>
              <a:t>Réfléchissez à la manière de l'expliquer aux autres groupes, avec vos propres mots.</a:t>
            </a:r>
            <a:endParaRPr/>
          </a:p>
          <a:p>
            <a:pPr indent="-407085" lvl="0" marL="457200" rtl="0" algn="l">
              <a:lnSpc>
                <a:spcPct val="100000"/>
              </a:lnSpc>
              <a:spcBef>
                <a:spcPts val="0"/>
              </a:spcBef>
              <a:spcAft>
                <a:spcPts val="0"/>
              </a:spcAft>
              <a:buSzPts val="2811"/>
              <a:buChar char="●"/>
            </a:pPr>
            <a:r>
              <a:rPr lang="en-GB"/>
              <a:t>Essayez de trouver vos propres exemples pour expliquer le concept.</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05" name="Google Shape;305;p3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3 - Résumé</a:t>
            </a:r>
            <a:endParaRPr/>
          </a:p>
        </p:txBody>
      </p:sp>
      <p:sp>
        <p:nvSpPr>
          <p:cNvPr id="306" name="Google Shape;306;p35"/>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Nous devons réfléchir à plusieurs concepts lorsque nous apprenons ce qu'est l'éducation inclusive : </a:t>
            </a:r>
            <a:endParaRPr/>
          </a:p>
          <a:p>
            <a:pPr indent="-393700" lvl="1" marL="914400" rtl="0" algn="l">
              <a:lnSpc>
                <a:spcPct val="100000"/>
              </a:lnSpc>
              <a:spcBef>
                <a:spcPts val="1000"/>
              </a:spcBef>
              <a:spcAft>
                <a:spcPts val="0"/>
              </a:spcAft>
              <a:buSzPts val="2600"/>
              <a:buChar char="○"/>
            </a:pPr>
            <a:r>
              <a:rPr lang="en-GB" sz="2600"/>
              <a:t>pourquoi l'éducation inclusive est différente de l'éducation intégrée ou spéciale</a:t>
            </a:r>
            <a:endParaRPr sz="2600"/>
          </a:p>
          <a:p>
            <a:pPr indent="-393700" lvl="1" marL="914400" rtl="0" algn="l">
              <a:lnSpc>
                <a:spcPct val="100000"/>
              </a:lnSpc>
              <a:spcBef>
                <a:spcPts val="1000"/>
              </a:spcBef>
              <a:spcAft>
                <a:spcPts val="0"/>
              </a:spcAft>
              <a:buSzPts val="2600"/>
              <a:buChar char="○"/>
            </a:pPr>
            <a:r>
              <a:rPr lang="en-GB" sz="2600"/>
              <a:t>pourquoi nous devons nous concentrer sur la présence, la participation et la réussite</a:t>
            </a:r>
            <a:endParaRPr sz="2600"/>
          </a:p>
          <a:p>
            <a:pPr indent="-393700" lvl="1" marL="914400" rtl="0" algn="l">
              <a:lnSpc>
                <a:spcPct val="100000"/>
              </a:lnSpc>
              <a:spcBef>
                <a:spcPts val="1000"/>
              </a:spcBef>
              <a:spcAft>
                <a:spcPts val="0"/>
              </a:spcAft>
              <a:buSzPts val="2600"/>
              <a:buChar char="○"/>
            </a:pPr>
            <a:r>
              <a:rPr lang="en-GB" sz="2600"/>
              <a:t>les différences et les similitudes entre l'éducation inclusive et l'éducation intégratrice pour les personnes en situation de handicap</a:t>
            </a:r>
            <a:endParaRPr sz="2600"/>
          </a:p>
          <a:p>
            <a:pPr indent="-393700" lvl="1" marL="914400" rtl="0" algn="l">
              <a:lnSpc>
                <a:spcPct val="100000"/>
              </a:lnSpc>
              <a:spcBef>
                <a:spcPts val="1000"/>
              </a:spcBef>
              <a:spcAft>
                <a:spcPts val="1000"/>
              </a:spcAft>
              <a:buSzPts val="2600"/>
              <a:buChar char="○"/>
            </a:pPr>
            <a:r>
              <a:rPr lang="en-GB" sz="2600"/>
              <a:t>les différences entre l'égalité et l'équité</a:t>
            </a:r>
            <a:endParaRPr sz="26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2" name="Google Shape;312;p36"/>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4 - L'importance de la collaboration dans la conception et la mise en œuvre de l'éducation inclusive</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g2c633ba7570_0_3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Introduction à l’ESU</a:t>
            </a:r>
            <a:endParaRPr/>
          </a:p>
        </p:txBody>
      </p:sp>
      <p:sp>
        <p:nvSpPr>
          <p:cNvPr id="64" name="Google Shape;64;g2c633ba7570_0_32"/>
          <p:cNvSpPr txBox="1"/>
          <p:nvPr>
            <p:ph idx="1" type="body"/>
          </p:nvPr>
        </p:nvSpPr>
        <p:spPr>
          <a:xfrm>
            <a:off x="191800" y="1051475"/>
            <a:ext cx="11822400" cy="49908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600"/>
              <a:buNone/>
            </a:pPr>
            <a:r>
              <a:rPr lang="en-GB"/>
              <a:t>Les possibilités d'apprentissage de qualité pour tous les âges dans les situations de crise, y compris le développement de la petite enfance, l'enseignement primaire, secondaire, non formel, technique, professionnel, supérieur et l'éducation des adultes. L'éducation en situations d'urgence fournit une éducation de qualité, une protection physique, psychosociale et la protection cognitive qui peut aider à maintenir et à sauver des vies.</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rPr lang="en-GB"/>
              <a:t>Les situations de crise courantes dans lesquelles l'éducation en situations d'urgence est essentielle comprennent les conflits, les crises prolongées, les situations de violence, le déplacement forcé, les catastrophes et les urgences de santé publique. L'éducation en situations d'urgence est un concept plus large que la « réponse éducative d'urgence » qui en est une partie essentielle.</a:t>
            </a:r>
            <a:br>
              <a:rPr lang="en-GB"/>
            </a:b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rPr i="1" lang="en-GB" sz="1991" u="sng">
                <a:solidFill>
                  <a:schemeClr val="hlink"/>
                </a:solidFill>
                <a:hlinkClick r:id="rId3"/>
              </a:rPr>
              <a:t>INEE. (2024). Normes minimales pour l’éducation de l’INEE : Préparation, interventions, relèvement.</a:t>
            </a:r>
            <a:endParaRPr i="1" sz="1991"/>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7"/>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8" name="Google Shape;318;p3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2820"/>
              <a:buNone/>
            </a:pPr>
            <a:r>
              <a:rPr lang="en-GB"/>
              <a:t>Objectifs</a:t>
            </a:r>
            <a:r>
              <a:rPr lang="en-GB">
                <a:extLst>
                  <a:ext uri="http://customooxmlschemas.google.com/">
                    <go:slidesCustomData xmlns:go="http://customooxmlschemas.google.com/" textRoundtripDataId="12"/>
                  </a:ext>
                </a:extLst>
              </a:rPr>
              <a:t> d'apprentissage</a:t>
            </a:r>
            <a:endParaRPr/>
          </a:p>
        </p:txBody>
      </p:sp>
      <p:sp>
        <p:nvSpPr>
          <p:cNvPr id="319" name="Google Shape;319;p3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t>À l'issue de cette session, les participants sauront :</a:t>
            </a:r>
            <a:endParaRPr/>
          </a:p>
          <a:p>
            <a:pPr indent="-393700" lvl="0" marL="457200" rtl="0" algn="l">
              <a:lnSpc>
                <a:spcPct val="100000"/>
              </a:lnSpc>
              <a:spcBef>
                <a:spcPts val="1000"/>
              </a:spcBef>
              <a:spcAft>
                <a:spcPts val="0"/>
              </a:spcAft>
              <a:buSzPts val="2600"/>
              <a:buChar char="●"/>
            </a:pPr>
            <a:r>
              <a:rPr lang="en-GB"/>
              <a:t>Comment les principales parties prenantes et le personnel éducatif peuvent collaborer pour soutenir l'éducation inclusive. </a:t>
            </a:r>
            <a:endParaRPr/>
          </a:p>
          <a:p>
            <a:pPr indent="-393700" lvl="0" marL="457200" rtl="0" algn="l">
              <a:lnSpc>
                <a:spcPct val="100000"/>
              </a:lnSpc>
              <a:spcBef>
                <a:spcPts val="1000"/>
              </a:spcBef>
              <a:spcAft>
                <a:spcPts val="1000"/>
              </a:spcAft>
              <a:buSzPts val="2600"/>
              <a:buChar char="●"/>
            </a:pPr>
            <a:r>
              <a:rPr lang="en-GB"/>
              <a:t>Pourquoi il est important que vous collaboriez afin d'identifier les apprenant(e)s qui sont exclus ou risquent d'être exclus, de comprendre pourquoi ils et elles sont exclues et de trouver des solutions.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8"/>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L'histoire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Chapitre 4 : Soutien entre voisins</a:t>
            </a:r>
            <a:endParaRPr b="0" i="1" sz="2900"/>
          </a:p>
        </p:txBody>
      </p:sp>
      <p:sp>
        <p:nvSpPr>
          <p:cNvPr id="325" name="Google Shape;325;p3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26" name="Google Shape;326;p38"/>
          <p:cNvSpPr txBox="1"/>
          <p:nvPr>
            <p:ph idx="1" type="body"/>
          </p:nvPr>
        </p:nvSpPr>
        <p:spPr>
          <a:xfrm>
            <a:off x="191800" y="1057625"/>
            <a:ext cx="11822400" cy="48786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SzPts val="2600"/>
              <a:buNone/>
            </a:pPr>
            <a:r>
              <a:rPr lang="en-GB" sz="2205"/>
              <a:t>Un jour, notre enseignante habituelle nous a dit que l'école mettait en place ce que l'on appelle une « équipe d'inclusion scolaire ». Elle a expliqué qu'il s'agit d'un groupe de personnes qui contribueront à améliorer l'école pour tout le monde. Au début, nous avons pensé que cela signifiait qu'ils achèteraient beaucoup d'équipement, alors nous avons demandé des ordinateurs et des chargeurs solaires ! Nous avons été déçus lorsque l'enseignante nous a dit qu'il n'y avait plus d'argent pour l'école. Au lieu de cela, elle a demandé si quelqu'un dans la classe souhaitait rejoindre le groupe en tant que « représentant des élèves ». Je voulais lever la main, mais j'étais trop nerveuse. Je ne voulais pas que les gens me regardent. J'étais très gênée parce que mon dos n'a pas la même forme et je sais que je parle avec un accent différent de celui des autres. Ce soir-là, j'ai parlé de cette équipe à mes parents et ma mère m'a dit qu'elle pourrait peut-être se porter volontaire pour rejoindre le groupe. Elle s'occupait de la comptabilité d'une petite entreprise avant notre départ et ne trouvait plus de travail. Elle s'est dit que l'école pourrait peut-être utiliser ses compétences.</a:t>
            </a:r>
            <a:endParaRPr sz="2205"/>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9"/>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L'histoire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Chapitre 4 suite</a:t>
            </a:r>
            <a:endParaRPr b="0" i="1" sz="2900"/>
          </a:p>
        </p:txBody>
      </p:sp>
      <p:sp>
        <p:nvSpPr>
          <p:cNvPr id="332" name="Google Shape;332;p3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33" name="Google Shape;333;p39"/>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solidFill>
                  <a:schemeClr val="dk1"/>
                </a:solidFill>
              </a:rPr>
              <a:t>Maman ne m'a pas dit ce qui s'est passé lors des réunions de l'équipe d'inclusion de l'école. Mais un jour, une voisine qui travaille pour une entreprise proche de l'école m'a proposé de m'asseoir à l'arrière de son vélo le matin, car nous devons toutes les deux arriver à la même heure. Elle ne peut pas me ramener à la maison après l'école parce qu'elle termine son travail plus tard. Mais au moins, je n'ai à marcher que dans une seule direction chaque jour. J'ai donc plus d'énergie pour jouer avec ma sœur et aider ma mère à s'occuper de mon petit frère après l'école. Je suis moins fatiguée le matin en classe.</a:t>
            </a:r>
            <a:endParaRPr>
              <a:solidFill>
                <a:schemeClr val="dk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Pourquoi la collaboration est-elle importante ?</a:t>
            </a:r>
            <a:endParaRPr/>
          </a:p>
        </p:txBody>
      </p:sp>
      <p:sp>
        <p:nvSpPr>
          <p:cNvPr id="339" name="Google Shape;339;p40"/>
          <p:cNvSpPr txBox="1"/>
          <p:nvPr>
            <p:ph idx="1" type="body"/>
          </p:nvPr>
        </p:nvSpPr>
        <p:spPr>
          <a:xfrm>
            <a:off x="191800" y="1329075"/>
            <a:ext cx="11822400" cy="43677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Travailler et discuter avec d'autres personnes nous aide à comprendre les obstacles à l'éducation inclusive, à savoir qui est concerné, comment s'attaquer à ces obstacles et ce qui fonctionne déjà bien et sur lequel nous pouvons nous appuyer.</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La résolution des problèmes liés aux aménagements raisonnables et à la conception universelle de l’apprentissage est plus efficace et plus appropriée si les personnes collaborent et partagent leurs idées.</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Qui doit être impliqué ?</a:t>
            </a:r>
            <a:endParaRPr/>
          </a:p>
        </p:txBody>
      </p:sp>
      <p:sp>
        <p:nvSpPr>
          <p:cNvPr id="345" name="Google Shape;345;p41"/>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Apprenant(e)s</a:t>
            </a:r>
            <a:endParaRPr/>
          </a:p>
          <a:p>
            <a:pPr indent="-393700" lvl="0" marL="457200" rtl="0" algn="l">
              <a:lnSpc>
                <a:spcPct val="100000"/>
              </a:lnSpc>
              <a:spcBef>
                <a:spcPts val="1000"/>
              </a:spcBef>
              <a:spcAft>
                <a:spcPts val="0"/>
              </a:spcAft>
              <a:buSzPts val="2600"/>
              <a:buChar char="●"/>
            </a:pPr>
            <a:r>
              <a:rPr lang="en-GB"/>
              <a:t>Parents, aidants, autres tuteurs et membres de la famille</a:t>
            </a:r>
            <a:endParaRPr/>
          </a:p>
          <a:p>
            <a:pPr indent="-393700" lvl="0" marL="457200" rtl="0" algn="l">
              <a:lnSpc>
                <a:spcPct val="100000"/>
              </a:lnSpc>
              <a:spcBef>
                <a:spcPts val="1000"/>
              </a:spcBef>
              <a:spcAft>
                <a:spcPts val="0"/>
              </a:spcAft>
              <a:buSzPts val="2600"/>
              <a:buChar char="●"/>
            </a:pPr>
            <a:r>
              <a:rPr lang="en-GB"/>
              <a:t>Personnel enseignant</a:t>
            </a:r>
            <a:endParaRPr/>
          </a:p>
          <a:p>
            <a:pPr indent="-393700" lvl="0" marL="457200" rtl="0" algn="l">
              <a:lnSpc>
                <a:spcPct val="100000"/>
              </a:lnSpc>
              <a:spcBef>
                <a:spcPts val="1000"/>
              </a:spcBef>
              <a:spcAft>
                <a:spcPts val="1000"/>
              </a:spcAft>
              <a:buSzPts val="2600"/>
              <a:buChar char="●"/>
            </a:pPr>
            <a:r>
              <a:rPr lang="en-GB"/>
              <a:t>Équipes d'inclusion scolaire (ou autres groupes et comités multipartites)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2"/>
          <p:cNvSpPr txBox="1"/>
          <p:nvPr>
            <p:ph type="title"/>
          </p:nvPr>
        </p:nvSpPr>
        <p:spPr>
          <a:xfrm>
            <a:off x="191800" y="172625"/>
            <a:ext cx="11735100" cy="16287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3900"/>
              <a:buNone/>
            </a:pPr>
            <a:r>
              <a:rPr lang="en-GB" sz="3309"/>
              <a:t>Quelles sont les principales parties prenantes à impliquer dans une équipe d'inclusion scolaire ou une équipe similaire ?</a:t>
            </a:r>
            <a:endParaRPr sz="3309"/>
          </a:p>
        </p:txBody>
      </p:sp>
      <p:sp>
        <p:nvSpPr>
          <p:cNvPr id="351" name="Google Shape;351;p42"/>
          <p:cNvSpPr txBox="1"/>
          <p:nvPr>
            <p:ph idx="1" type="body"/>
          </p:nvPr>
        </p:nvSpPr>
        <p:spPr>
          <a:xfrm>
            <a:off x="191800" y="1801325"/>
            <a:ext cx="11822400" cy="4047600"/>
          </a:xfrm>
          <a:prstGeom prst="rect">
            <a:avLst/>
          </a:prstGeom>
          <a:noFill/>
          <a:ln>
            <a:noFill/>
          </a:ln>
        </p:spPr>
        <p:txBody>
          <a:bodyPr anchorCtr="0" anchor="t" bIns="117825" lIns="117825" spcFirstLastPara="1" rIns="117825" wrap="square" tIns="117825">
            <a:noAutofit/>
          </a:bodyPr>
          <a:lstStyle/>
          <a:p>
            <a:pPr indent="-393700" lvl="0" marL="457200" rtl="0" algn="l">
              <a:lnSpc>
                <a:spcPct val="100000"/>
              </a:lnSpc>
              <a:spcBef>
                <a:spcPts val="0"/>
              </a:spcBef>
              <a:spcAft>
                <a:spcPts val="0"/>
              </a:spcAft>
              <a:buSzPts val="2600"/>
              <a:buChar char="●"/>
            </a:pPr>
            <a:r>
              <a:rPr lang="en-GB"/>
              <a:t>Membres d'organisations de personnes vivant avec un handicap (OPH)</a:t>
            </a:r>
            <a:endParaRPr/>
          </a:p>
          <a:p>
            <a:pPr indent="-393700" lvl="0" marL="457200" rtl="0" algn="l">
              <a:lnSpc>
                <a:spcPct val="100000"/>
              </a:lnSpc>
              <a:spcBef>
                <a:spcPts val="1000"/>
              </a:spcBef>
              <a:spcAft>
                <a:spcPts val="0"/>
              </a:spcAft>
              <a:buSzPts val="2600"/>
              <a:buChar char="●"/>
            </a:pPr>
            <a:r>
              <a:rPr lang="en-GB"/>
              <a:t>Voisins</a:t>
            </a:r>
            <a:endParaRPr/>
          </a:p>
          <a:p>
            <a:pPr indent="-393700" lvl="0" marL="457200" rtl="0" algn="l">
              <a:lnSpc>
                <a:spcPct val="100000"/>
              </a:lnSpc>
              <a:spcBef>
                <a:spcPts val="1000"/>
              </a:spcBef>
              <a:spcAft>
                <a:spcPts val="0"/>
              </a:spcAft>
              <a:buSzPts val="2600"/>
              <a:buChar char="●"/>
            </a:pPr>
            <a:r>
              <a:rPr lang="en-GB"/>
              <a:t>Entreprises et employeurs locaux</a:t>
            </a:r>
            <a:endParaRPr/>
          </a:p>
          <a:p>
            <a:pPr indent="-393700" lvl="0" marL="457200" rtl="0" algn="l">
              <a:lnSpc>
                <a:spcPct val="100000"/>
              </a:lnSpc>
              <a:spcBef>
                <a:spcPts val="1000"/>
              </a:spcBef>
              <a:spcAft>
                <a:spcPts val="0"/>
              </a:spcAft>
              <a:buSzPts val="2600"/>
              <a:buChar char="●"/>
            </a:pPr>
            <a:r>
              <a:rPr lang="en-GB"/>
              <a:t>Les prestataires de services locaux (santé et protection sociale, par exemple)</a:t>
            </a:r>
            <a:endParaRPr/>
          </a:p>
          <a:p>
            <a:pPr indent="-393700" lvl="0" marL="457200" rtl="0" algn="l">
              <a:lnSpc>
                <a:spcPct val="100000"/>
              </a:lnSpc>
              <a:spcBef>
                <a:spcPts val="1000"/>
              </a:spcBef>
              <a:spcAft>
                <a:spcPts val="0"/>
              </a:spcAft>
              <a:buSzPts val="2600"/>
              <a:buChar char="●"/>
            </a:pPr>
            <a:r>
              <a:rPr lang="en-GB"/>
              <a:t>Chefs religieux</a:t>
            </a:r>
            <a:endParaRPr/>
          </a:p>
          <a:p>
            <a:pPr indent="0" lvl="0" marL="457200" rtl="0" algn="l">
              <a:lnSpc>
                <a:spcPct val="100000"/>
              </a:lnSpc>
              <a:spcBef>
                <a:spcPts val="1000"/>
              </a:spcBef>
              <a:spcAft>
                <a:spcPts val="0"/>
              </a:spcAft>
              <a:buSzPts val="2600"/>
              <a:buNone/>
            </a:pPr>
            <a:r>
              <a:t/>
            </a:r>
            <a:endParaRPr sz="1400"/>
          </a:p>
          <a:p>
            <a:pPr indent="0" lvl="0" marL="0" rtl="0" algn="l">
              <a:lnSpc>
                <a:spcPct val="100000"/>
              </a:lnSpc>
              <a:spcBef>
                <a:spcPts val="1000"/>
              </a:spcBef>
              <a:spcAft>
                <a:spcPts val="1000"/>
              </a:spcAft>
              <a:buClr>
                <a:schemeClr val="dk1"/>
              </a:buClr>
              <a:buSzPts val="2600"/>
              <a:buFont typeface="Arial"/>
              <a:buNone/>
            </a:pPr>
            <a:r>
              <a:rPr lang="en-GB"/>
              <a:t>Réfléchissez aux autres personnes qui, dans votre contexte, pourraient ou devraient s'impliquer dans le soutien à l'éducation inclusive.</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3"/>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58" name="Google Shape;358;p4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Activité 6 : L'importance de la collaboration</a:t>
            </a:r>
            <a:endParaRPr/>
          </a:p>
        </p:txBody>
      </p:sp>
      <p:sp>
        <p:nvSpPr>
          <p:cNvPr id="359" name="Google Shape;359;p43"/>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SzPts val="2811"/>
              <a:buNone/>
            </a:pPr>
            <a:r>
              <a:rPr lang="en-GB" sz="2400">
                <a:solidFill>
                  <a:schemeClr val="dk1"/>
                </a:solidFill>
              </a:rPr>
              <a:t>Chaque groupe travaillera à un « atelier » différent dans la salle et effectuera une tâche différente.</a:t>
            </a:r>
            <a:endParaRPr sz="2400">
              <a:solidFill>
                <a:schemeClr val="dk1"/>
              </a:solidFill>
            </a:endParaRPr>
          </a:p>
          <a:p>
            <a:pPr indent="-375336" lvl="0" marL="457200" rtl="0" algn="l">
              <a:lnSpc>
                <a:spcPct val="100000"/>
              </a:lnSpc>
              <a:spcBef>
                <a:spcPts val="1000"/>
              </a:spcBef>
              <a:spcAft>
                <a:spcPts val="0"/>
              </a:spcAft>
              <a:buClr>
                <a:schemeClr val="dk1"/>
              </a:buClr>
              <a:buSzPts val="2311"/>
              <a:buChar char="●"/>
            </a:pPr>
            <a:r>
              <a:rPr b="1" lang="en-GB" sz="2100">
                <a:solidFill>
                  <a:schemeClr val="dk1"/>
                </a:solidFill>
              </a:rPr>
              <a:t>Atelier</a:t>
            </a:r>
            <a:r>
              <a:rPr b="1" lang="en-GB" sz="2100">
                <a:solidFill>
                  <a:schemeClr val="dk1"/>
                </a:solidFill>
              </a:rPr>
              <a:t> 1 </a:t>
            </a:r>
            <a:r>
              <a:rPr lang="en-GB" sz="2100">
                <a:solidFill>
                  <a:schemeClr val="dk1"/>
                </a:solidFill>
              </a:rPr>
              <a:t>- Discutez de la manière dont vous pourriez </a:t>
            </a:r>
            <a:r>
              <a:rPr b="1" lang="en-GB" sz="2100">
                <a:solidFill>
                  <a:schemeClr val="dk1"/>
                </a:solidFill>
              </a:rPr>
              <a:t>concevoir une activité participative </a:t>
            </a:r>
            <a:r>
              <a:rPr lang="en-GB" sz="2100">
                <a:solidFill>
                  <a:schemeClr val="dk1"/>
                </a:solidFill>
              </a:rPr>
              <a:t>pour aider les enfants en situation de handicap et celles et ceux qui ne le sont pas à expliquer ce qui fait qu'ils et elles se sentent inclus ou exclus dans l'éducation.</a:t>
            </a:r>
            <a:endParaRPr sz="2100">
              <a:solidFill>
                <a:schemeClr val="dk1"/>
              </a:solidFill>
            </a:endParaRPr>
          </a:p>
          <a:p>
            <a:pPr indent="-375336" lvl="0" marL="457200" rtl="0" algn="l">
              <a:lnSpc>
                <a:spcPct val="100000"/>
              </a:lnSpc>
              <a:spcBef>
                <a:spcPts val="1000"/>
              </a:spcBef>
              <a:spcAft>
                <a:spcPts val="0"/>
              </a:spcAft>
              <a:buClr>
                <a:schemeClr val="dk1"/>
              </a:buClr>
              <a:buSzPts val="2311"/>
              <a:buChar char="●"/>
            </a:pPr>
            <a:r>
              <a:rPr b="1" lang="en-GB" sz="2100">
                <a:solidFill>
                  <a:schemeClr val="dk1"/>
                </a:solidFill>
              </a:rPr>
              <a:t>Atelier</a:t>
            </a:r>
            <a:r>
              <a:rPr b="1" lang="en-GB" sz="2100">
                <a:solidFill>
                  <a:schemeClr val="dk1"/>
                </a:solidFill>
              </a:rPr>
              <a:t> 2 </a:t>
            </a:r>
            <a:r>
              <a:rPr lang="en-GB" sz="2100">
                <a:solidFill>
                  <a:schemeClr val="dk1"/>
                </a:solidFill>
              </a:rPr>
              <a:t>- </a:t>
            </a:r>
            <a:r>
              <a:rPr b="1" lang="en-GB" sz="2100">
                <a:solidFill>
                  <a:schemeClr val="dk1"/>
                </a:solidFill>
              </a:rPr>
              <a:t>Créez un jeu de rôle </a:t>
            </a:r>
            <a:r>
              <a:rPr lang="en-GB" sz="2100">
                <a:solidFill>
                  <a:schemeClr val="dk1"/>
                </a:solidFill>
              </a:rPr>
              <a:t>pour montrer ce que les parents et les membres de la famille peuvent apporter à une équipe d'intégration scolaire.</a:t>
            </a:r>
            <a:endParaRPr sz="2100">
              <a:solidFill>
                <a:schemeClr val="dk1"/>
              </a:solidFill>
            </a:endParaRPr>
          </a:p>
          <a:p>
            <a:pPr indent="-375336" lvl="0" marL="457200" rtl="0" algn="l">
              <a:lnSpc>
                <a:spcPct val="100000"/>
              </a:lnSpc>
              <a:spcBef>
                <a:spcPts val="1000"/>
              </a:spcBef>
              <a:spcAft>
                <a:spcPts val="0"/>
              </a:spcAft>
              <a:buSzPts val="2311"/>
              <a:buChar char="●"/>
            </a:pPr>
            <a:r>
              <a:rPr b="1" lang="en-GB" sz="2100"/>
              <a:t>Atelier</a:t>
            </a:r>
            <a:r>
              <a:rPr b="1" lang="en-GB" sz="2100"/>
              <a:t> 3</a:t>
            </a:r>
            <a:r>
              <a:rPr lang="en-GB" sz="2100"/>
              <a:t> - </a:t>
            </a:r>
            <a:r>
              <a:rPr b="1" lang="en-GB" sz="2100"/>
              <a:t>Réfléchissez à </a:t>
            </a:r>
            <a:r>
              <a:rPr lang="en-GB" sz="2100"/>
              <a:t>au moins 15 façons dont le personnel enseignant et le personnel de l'école peuvent collaborer pour rendre l'éducation et leur école plus inclusives.</a:t>
            </a:r>
            <a:endParaRPr sz="2100"/>
          </a:p>
          <a:p>
            <a:pPr indent="-375336" lvl="0" marL="457200" rtl="0" algn="l">
              <a:lnSpc>
                <a:spcPct val="100000"/>
              </a:lnSpc>
              <a:spcBef>
                <a:spcPts val="1000"/>
              </a:spcBef>
              <a:spcAft>
                <a:spcPts val="1000"/>
              </a:spcAft>
              <a:buSzPts val="2311"/>
              <a:buChar char="●"/>
            </a:pPr>
            <a:r>
              <a:rPr b="1" lang="en-GB" sz="2100"/>
              <a:t>Atelier</a:t>
            </a:r>
            <a:r>
              <a:rPr b="1" lang="en-GB" sz="2100"/>
              <a:t> 4 -</a:t>
            </a:r>
            <a:r>
              <a:rPr lang="en-GB" sz="2100"/>
              <a:t> </a:t>
            </a:r>
            <a:r>
              <a:rPr b="1" lang="en-GB" sz="2100"/>
              <a:t>Dessinez une carte mentale</a:t>
            </a:r>
            <a:r>
              <a:rPr lang="en-GB" sz="2100"/>
              <a:t> montrant qui, selon vous, pourrait faire partie d'une équipe d'inclusion scolaire dans votre contexte, quel rôle vous pourriez jouer ou ce que vous pourriez apporter à l'équipe d'inclusion scolaire.</a:t>
            </a:r>
            <a:endParaRPr sz="210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4"/>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66" name="Google Shape;366;p4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Activité 6 : L'importance de la collaboration</a:t>
            </a:r>
            <a:endParaRPr/>
          </a:p>
        </p:txBody>
      </p:sp>
      <p:sp>
        <p:nvSpPr>
          <p:cNvPr id="367" name="Google Shape;367;p44"/>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600"/>
              <a:buFont typeface="Arial"/>
              <a:buNone/>
            </a:pPr>
            <a:r>
              <a:t/>
            </a:r>
            <a:endParaRPr b="1"/>
          </a:p>
          <a:p>
            <a:pPr indent="0" lvl="0" marL="0" rtl="0" algn="l">
              <a:lnSpc>
                <a:spcPct val="100000"/>
              </a:lnSpc>
              <a:spcBef>
                <a:spcPts val="0"/>
              </a:spcBef>
              <a:spcAft>
                <a:spcPts val="0"/>
              </a:spcAft>
              <a:buClr>
                <a:schemeClr val="dk1"/>
              </a:buClr>
              <a:buSzPts val="2600"/>
              <a:buFont typeface="Arial"/>
              <a:buNone/>
            </a:pPr>
            <a:r>
              <a:rPr b="1" lang="en-GB"/>
              <a:t>Commentaires sur les discussions dans les 4 ateliers</a:t>
            </a:r>
            <a:endParaRPr b="1"/>
          </a:p>
          <a:p>
            <a:pPr indent="0" lvl="0" marL="0" rtl="0" algn="l">
              <a:lnSpc>
                <a:spcPct val="100000"/>
              </a:lnSpc>
              <a:spcBef>
                <a:spcPts val="0"/>
              </a:spcBef>
              <a:spcAft>
                <a:spcPts val="0"/>
              </a:spcAft>
              <a:buClr>
                <a:schemeClr val="dk1"/>
              </a:buClr>
              <a:buSzPts val="2600"/>
              <a:buFont typeface="Arial"/>
              <a:buNone/>
            </a:pPr>
            <a:r>
              <a:t/>
            </a:r>
            <a:endParaRPr/>
          </a:p>
          <a:p>
            <a:pPr indent="0" lvl="0" marL="0" rtl="0" algn="l">
              <a:lnSpc>
                <a:spcPct val="100000"/>
              </a:lnSpc>
              <a:spcBef>
                <a:spcPts val="0"/>
              </a:spcBef>
              <a:spcAft>
                <a:spcPts val="0"/>
              </a:spcAft>
              <a:buClr>
                <a:schemeClr val="dk1"/>
              </a:buClr>
              <a:buSzPts val="2600"/>
              <a:buFont typeface="Arial"/>
              <a:buNone/>
            </a:pPr>
            <a:r>
              <a:rPr lang="en-GB"/>
              <a:t>Imaginez que vous disposez de 2 minutes pour conseiller un(e) collègue sur les questions dont vous avez discuté dans votre groupe avant qu'il / elle ne parte pour une visite de projet. Quels conseils leur donnerez-vous ?</a:t>
            </a:r>
            <a:endParaRPr>
              <a:solidFill>
                <a:schemeClr val="dk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4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73" name="Google Shape;373;p4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4 - Résumé</a:t>
            </a:r>
            <a:endParaRPr/>
          </a:p>
        </p:txBody>
      </p:sp>
      <p:sp>
        <p:nvSpPr>
          <p:cNvPr id="374" name="Google Shape;374;p45"/>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La collaboration nous aide à comprendre les obstacles à l'éducation inclusive, les personnes concernées et la manière de surmonter ces obstacles aux niveaux systémique et individuel. </a:t>
            </a:r>
            <a:endParaRPr/>
          </a:p>
          <a:p>
            <a:pPr indent="-393700" lvl="0" marL="457200" rtl="0" algn="l">
              <a:lnSpc>
                <a:spcPct val="100000"/>
              </a:lnSpc>
              <a:spcBef>
                <a:spcPts val="1000"/>
              </a:spcBef>
              <a:spcAft>
                <a:spcPts val="0"/>
              </a:spcAft>
              <a:buSzPts val="2600"/>
              <a:buChar char="●"/>
            </a:pPr>
            <a:r>
              <a:rPr lang="en-GB"/>
              <a:t>Nous devons être à l'écoute des apprenants de tous âges et de toutes capacités, ainsi que des parents et des aidants. </a:t>
            </a:r>
            <a:endParaRPr/>
          </a:p>
          <a:p>
            <a:pPr indent="-393700" lvl="0" marL="457200" rtl="0" algn="l">
              <a:lnSpc>
                <a:spcPct val="100000"/>
              </a:lnSpc>
              <a:spcBef>
                <a:spcPts val="1000"/>
              </a:spcBef>
              <a:spcAft>
                <a:spcPts val="0"/>
              </a:spcAft>
              <a:buSzPts val="2600"/>
              <a:buChar char="●"/>
            </a:pPr>
            <a:r>
              <a:rPr lang="en-GB"/>
              <a:t>Les enseignant(e)s doivent travailler en étroite collaboration pour améliorer leur enseignement et se soutenir mutuellement. </a:t>
            </a:r>
            <a:endParaRPr/>
          </a:p>
          <a:p>
            <a:pPr indent="-393700" lvl="0" marL="457200" rtl="0" algn="l">
              <a:lnSpc>
                <a:spcPct val="100000"/>
              </a:lnSpc>
              <a:spcBef>
                <a:spcPts val="1000"/>
              </a:spcBef>
              <a:spcAft>
                <a:spcPts val="1000"/>
              </a:spcAft>
              <a:buSzPts val="2600"/>
              <a:buChar char="●"/>
            </a:pPr>
            <a:r>
              <a:rPr lang="en-GB"/>
              <a:t>Nous devrions créer des opportunités pour que les groupes multipartites travaillent ensemble en tant que ressource communautaire pour résoudre les problèmes et plaider en faveur du changement.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70" name="Google Shape;70;p2"/>
          <p:cNvSpPr txBox="1"/>
          <p:nvPr>
            <p:ph type="title"/>
          </p:nvPr>
        </p:nvSpPr>
        <p:spPr>
          <a:xfrm>
            <a:off x="217875" y="1814625"/>
            <a:ext cx="11735100" cy="26481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Clr>
                <a:schemeClr val="dk1"/>
              </a:buClr>
              <a:buSzPct val="111111"/>
              <a:buFont typeface="Arial"/>
              <a:buNone/>
            </a:pPr>
            <a:r>
              <a:rPr lang="en-GB"/>
              <a:t>Session 1 - Contexte de l'éducation inclusive en situations d'urgence</a:t>
            </a:r>
            <a:endParaRPr b="0" i="1"/>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3"/>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Objectifs</a:t>
            </a:r>
            <a:r>
              <a:rPr lang="en-GB">
                <a:extLst>
                  <a:ext uri="http://customooxmlschemas.google.com/">
                    <go:slidesCustomData xmlns:go="http://customooxmlschemas.google.com/" textRoundtripDataId="0"/>
                  </a:ext>
                </a:extLst>
              </a:rPr>
              <a:t> d'apprentissage</a:t>
            </a:r>
            <a:endParaRPr/>
          </a:p>
        </p:txBody>
      </p:sp>
      <p:sp>
        <p:nvSpPr>
          <p:cNvPr id="76" name="Google Shape;76;p3"/>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600"/>
              <a:buFont typeface="Arial"/>
              <a:buNone/>
            </a:pPr>
            <a:r>
              <a:rPr lang="en-GB"/>
              <a:t>À la fin de cette session, les participants seront en mesure d’expliquer :</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que l'éducation est un droit humain</a:t>
            </a:r>
            <a:endParaRPr/>
          </a:p>
          <a:p>
            <a:pPr indent="-393700" lvl="0" marL="457200" rtl="0" algn="l">
              <a:lnSpc>
                <a:spcPct val="100000"/>
              </a:lnSpc>
              <a:spcBef>
                <a:spcPts val="0"/>
              </a:spcBef>
              <a:spcAft>
                <a:spcPts val="0"/>
              </a:spcAft>
              <a:buSzPts val="2600"/>
              <a:buChar char="●"/>
            </a:pPr>
            <a:r>
              <a:rPr lang="en-GB"/>
              <a:t>comment les situations d'urgences affectent l'éducation</a:t>
            </a:r>
            <a:endParaRPr/>
          </a:p>
          <a:p>
            <a:pPr indent="-393700" lvl="0" marL="457200" rtl="0" algn="l">
              <a:lnSpc>
                <a:spcPct val="100000"/>
              </a:lnSpc>
              <a:spcBef>
                <a:spcPts val="0"/>
              </a:spcBef>
              <a:spcAft>
                <a:spcPts val="0"/>
              </a:spcAft>
              <a:buSzPts val="2600"/>
              <a:buChar char="●"/>
            </a:pPr>
            <a:r>
              <a:rPr lang="en-GB"/>
              <a:t>les engagements internationaux en faveur de l'éducation inclusive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a:t>Activité 1 : Jeu d’accord- pas d’accord</a:t>
            </a:r>
            <a:endParaRPr/>
          </a:p>
        </p:txBody>
      </p:sp>
      <p:sp>
        <p:nvSpPr>
          <p:cNvPr id="83" name="Google Shape;83;p4"/>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p4"/>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457200" lvl="0" marL="584200" rtl="0" algn="l">
              <a:lnSpc>
                <a:spcPct val="100000"/>
              </a:lnSpc>
              <a:spcBef>
                <a:spcPts val="0"/>
              </a:spcBef>
              <a:spcAft>
                <a:spcPts val="0"/>
              </a:spcAft>
              <a:buSzPts val="2600"/>
              <a:buChar char="●"/>
            </a:pPr>
            <a:r>
              <a:rPr lang="en-GB"/>
              <a:t>Vous entendrez ou lirez une déclaration à la fois.</a:t>
            </a:r>
            <a:br>
              <a:rPr lang="en-GB"/>
            </a:br>
            <a:endParaRPr/>
          </a:p>
          <a:p>
            <a:pPr indent="-457200" lvl="0" marL="584200" rtl="0" algn="l">
              <a:lnSpc>
                <a:spcPct val="100000"/>
              </a:lnSpc>
              <a:spcBef>
                <a:spcPts val="0"/>
              </a:spcBef>
              <a:spcAft>
                <a:spcPts val="0"/>
              </a:spcAft>
              <a:buSzPts val="2600"/>
              <a:buChar char="●"/>
            </a:pPr>
            <a:r>
              <a:rPr lang="en-GB"/>
              <a:t>Passez du côté « d'accord » si vous êtes d'accord avec l'affirmation. Passez du côté « pas d'accord » si vous n'êtes pas d'accord.</a:t>
            </a:r>
            <a:br>
              <a:rPr lang="en-GB"/>
            </a:br>
            <a:endParaRPr/>
          </a:p>
          <a:p>
            <a:pPr indent="-457200" lvl="0" marL="584200" rtl="0" algn="l">
              <a:lnSpc>
                <a:spcPct val="100000"/>
              </a:lnSpc>
              <a:spcBef>
                <a:spcPts val="0"/>
              </a:spcBef>
              <a:spcAft>
                <a:spcPts val="0"/>
              </a:spcAft>
              <a:buSzPts val="2600"/>
              <a:buChar char="●"/>
            </a:pPr>
            <a:r>
              <a:rPr lang="en-GB"/>
              <a:t>Placez-vous au milieu si vous n'êtes pas sûr.</a:t>
            </a:r>
            <a:br>
              <a:rPr lang="en-GB"/>
            </a:br>
            <a:endParaRPr>
              <a:highlight>
                <a:srgbClr val="FFFF00"/>
              </a:highlight>
            </a:endParaRPr>
          </a:p>
          <a:p>
            <a:pPr indent="-457200" lvl="0" marL="584200" rtl="0" algn="l">
              <a:lnSpc>
                <a:spcPct val="100000"/>
              </a:lnSpc>
              <a:spcBef>
                <a:spcPts val="0"/>
              </a:spcBef>
              <a:spcAft>
                <a:spcPts val="0"/>
              </a:spcAft>
              <a:buSzPts val="2600"/>
              <a:buChar char="●"/>
            </a:pPr>
            <a:r>
              <a:rPr lang="en-GB"/>
              <a:t>N'hésitez pas à discuter de vos points de vue et à essayer de convaincre ceux qui ne sont pas d'accord avec vous de se ranger de votre côté</a:t>
            </a:r>
            <a:r>
              <a:rPr lang="en-GB">
                <a:extLst>
                  <a:ext uri="http://customooxmlschemas.google.com/">
                    <go:slidesCustomData xmlns:go="http://customooxmlschemas.google.com/" textRoundtripDataId="1"/>
                  </a:ext>
                </a:extLst>
              </a:rPr>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L'histoire de Mina </a:t>
            </a:r>
            <a:endParaRPr/>
          </a:p>
          <a:p>
            <a:pPr indent="0" lvl="0" marL="0" rtl="0" algn="ctr">
              <a:lnSpc>
                <a:spcPct val="100000"/>
              </a:lnSpc>
              <a:spcBef>
                <a:spcPts val="0"/>
              </a:spcBef>
              <a:spcAft>
                <a:spcPts val="0"/>
              </a:spcAft>
              <a:buClr>
                <a:schemeClr val="dk1"/>
              </a:buClr>
              <a:buSzPct val="151724"/>
              <a:buFont typeface="Calibri"/>
              <a:buNone/>
            </a:pPr>
            <a:r>
              <a:rPr b="0" i="1" lang="en-GB" sz="2900"/>
              <a:t>Chapitre 1 : Me présenter</a:t>
            </a:r>
            <a:endParaRPr b="0" i="1" sz="2900"/>
          </a:p>
        </p:txBody>
      </p:sp>
      <p:sp>
        <p:nvSpPr>
          <p:cNvPr id="90" name="Google Shape;90;p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p5"/>
          <p:cNvSpPr txBox="1"/>
          <p:nvPr>
            <p:ph idx="1" type="body"/>
          </p:nvPr>
        </p:nvSpPr>
        <p:spPr>
          <a:xfrm>
            <a:off x="191800" y="1090675"/>
            <a:ext cx="11822400" cy="4845600"/>
          </a:xfrm>
          <a:prstGeom prst="rect">
            <a:avLst/>
          </a:prstGeom>
          <a:noFill/>
          <a:ln>
            <a:noFill/>
          </a:ln>
        </p:spPr>
        <p:txBody>
          <a:bodyPr anchorCtr="0" anchor="t" bIns="117825" lIns="117825" spcFirstLastPara="1" rIns="117825" wrap="square" tIns="117825">
            <a:noAutofit/>
          </a:bodyPr>
          <a:lstStyle/>
          <a:p>
            <a:pPr indent="0" lvl="0" marL="0" rtl="0" algn="l">
              <a:lnSpc>
                <a:spcPct val="100000"/>
              </a:lnSpc>
              <a:spcBef>
                <a:spcPts val="0"/>
              </a:spcBef>
              <a:spcAft>
                <a:spcPts val="0"/>
              </a:spcAft>
              <a:buClr>
                <a:schemeClr val="dk1"/>
              </a:buClr>
              <a:buSzPts val="2811"/>
              <a:buFont typeface="Arial"/>
              <a:buNone/>
            </a:pPr>
            <a:r>
              <a:rPr lang="en-GB" sz="2000"/>
              <a:t>Bonjour. Je m'appelle Mina. J'ai 11 ans. Je suis née avec une maladie qui affecte le tissu conjonctif de mon corps. Je souffre d'incontinence, de douleurs articulaires et d'une certaine perte d'audition. Il y a deux ans, un médecin a annoncé à mes parents que j'avais aussi une scoliose. Cela signifie que ma colonne vertébrale se plie et se tord. </a:t>
            </a:r>
            <a:endParaRPr sz="2000"/>
          </a:p>
          <a:p>
            <a:pPr indent="0" lvl="0" marL="0" rtl="0" algn="l">
              <a:lnSpc>
                <a:spcPct val="100000"/>
              </a:lnSpc>
              <a:spcBef>
                <a:spcPts val="0"/>
              </a:spcBef>
              <a:spcAft>
                <a:spcPts val="0"/>
              </a:spcAft>
              <a:buClr>
                <a:schemeClr val="dk1"/>
              </a:buClr>
              <a:buSzPts val="2811"/>
              <a:buFont typeface="Arial"/>
              <a:buNone/>
            </a:pPr>
            <a:r>
              <a:t/>
            </a:r>
            <a:endParaRPr sz="2000"/>
          </a:p>
          <a:p>
            <a:pPr indent="0" lvl="0" marL="0" rtl="0" algn="l">
              <a:lnSpc>
                <a:spcPct val="100000"/>
              </a:lnSpc>
              <a:spcBef>
                <a:spcPts val="0"/>
              </a:spcBef>
              <a:spcAft>
                <a:spcPts val="0"/>
              </a:spcAft>
              <a:buClr>
                <a:schemeClr val="dk1"/>
              </a:buClr>
              <a:buSzPts val="2811"/>
              <a:buFont typeface="Arial"/>
              <a:buNone/>
            </a:pPr>
            <a:r>
              <a:rPr lang="en-GB" sz="2000"/>
              <a:t>J'ai commencé à aller à l'école à l'âge de 6 ans. Je suis intelligente, tout le monde le dit ! J'ai eu de la chance. Les enseignants de mon école étaient adorables. Ils et elles ont même suivi des cours pour apprendre à intégrer les apprenants ayant des besoins éducatifs différents. Ils et elles ont fait beaucoup d'efforts. Bien que l'école n'ait pas beaucoup de moyens, nous avons trouvé ensemble des solutions pour que je puisse participer à presque toutes les activités avec mes amis.</a:t>
            </a:r>
            <a:endParaRPr sz="2000"/>
          </a:p>
          <a:p>
            <a:pPr indent="0" lvl="0" marL="0" rtl="0" algn="l">
              <a:lnSpc>
                <a:spcPct val="100000"/>
              </a:lnSpc>
              <a:spcBef>
                <a:spcPts val="0"/>
              </a:spcBef>
              <a:spcAft>
                <a:spcPts val="0"/>
              </a:spcAft>
              <a:buClr>
                <a:schemeClr val="dk1"/>
              </a:buClr>
              <a:buSzPts val="2811"/>
              <a:buFont typeface="Arial"/>
              <a:buNone/>
            </a:pPr>
            <a:r>
              <a:t/>
            </a:r>
            <a:endParaRPr sz="2000"/>
          </a:p>
          <a:p>
            <a:pPr indent="0" lvl="0" marL="0" rtl="0" algn="l">
              <a:lnSpc>
                <a:spcPct val="100000"/>
              </a:lnSpc>
              <a:spcBef>
                <a:spcPts val="0"/>
              </a:spcBef>
              <a:spcAft>
                <a:spcPts val="0"/>
              </a:spcAft>
              <a:buClr>
                <a:schemeClr val="dk1"/>
              </a:buClr>
              <a:buSzPts val="2811"/>
              <a:buFont typeface="Arial"/>
              <a:buNone/>
            </a:pPr>
            <a:r>
              <a:rPr lang="en-GB" sz="2000"/>
              <a:t>Puis la guerre a commencé, et ma famille et moi avons fui à 400 km au nord, là où vivait ma grand-mère. Je n'y étais jamais allée</a:t>
            </a:r>
            <a:r>
              <a:rPr lang="en-GB" sz="2000">
                <a:extLst>
                  <a:ext uri="http://customooxmlschemas.google.com/">
                    <go:slidesCustomData xmlns:go="http://customooxmlschemas.google.com/" textRoundtripDataId="2"/>
                  </a:ext>
                </a:extLst>
              </a:rPr>
              <a:t> </a:t>
            </a:r>
            <a:r>
              <a:rPr lang="en-GB" sz="2000"/>
              <a:t>auparavant et j'ai détesté ça. Nous avons trouvé un logement dans un établissement temporaire. J'ai cru que je n'irais plus jamais à l'école. Ma mère m'a dit de ne pas perdre espoir.</a:t>
            </a:r>
            <a:endParaRPr sz="2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p6"/>
          <p:cNvSpPr txBox="1"/>
          <p:nvPr>
            <p:ph type="title"/>
          </p:nvPr>
        </p:nvSpPr>
        <p:spPr>
          <a:xfrm>
            <a:off x="191800" y="2488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Activité 2 : Réflexions et idées sur la façon dont les situations d'urgence rendent l'inclusion dans l'éducation plus difficile</a:t>
            </a:r>
            <a:endParaRPr sz="3010"/>
          </a:p>
        </p:txBody>
      </p:sp>
      <p:sp>
        <p:nvSpPr>
          <p:cNvPr id="99" name="Google Shape;99;p6"/>
          <p:cNvSpPr txBox="1"/>
          <p:nvPr>
            <p:ph idx="1" type="body"/>
          </p:nvPr>
        </p:nvSpPr>
        <p:spPr>
          <a:xfrm>
            <a:off x="241725" y="15467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b="1"/>
          </a:p>
          <a:p>
            <a:pPr indent="0" lvl="0" marL="0" rtl="0" algn="ctr">
              <a:lnSpc>
                <a:spcPct val="100000"/>
              </a:lnSpc>
              <a:spcBef>
                <a:spcPts val="0"/>
              </a:spcBef>
              <a:spcAft>
                <a:spcPts val="0"/>
              </a:spcAft>
              <a:buSzPts val="2600"/>
              <a:buNone/>
            </a:pPr>
            <a:r>
              <a:t/>
            </a:r>
            <a:endParaRPr b="1"/>
          </a:p>
          <a:p>
            <a:pPr indent="0" lvl="0" marL="0" rtl="0" algn="ctr">
              <a:lnSpc>
                <a:spcPct val="100000"/>
              </a:lnSpc>
              <a:spcBef>
                <a:spcPts val="0"/>
              </a:spcBef>
              <a:spcAft>
                <a:spcPts val="0"/>
              </a:spcAft>
              <a:buSzPts val="2600"/>
              <a:buNone/>
            </a:pPr>
            <a:r>
              <a:rPr b="1" lang="en-GB"/>
              <a:t>Comment une situation d'urgence (quelle qu'elle soit) peut-elle rendre plus difficile l'inclusion de toutes et tous les apprenants ?</a:t>
            </a:r>
            <a:endParaRPr b="1"/>
          </a:p>
          <a:p>
            <a:pPr indent="0" lvl="0" marL="0" rtl="0" algn="ctr">
              <a:lnSpc>
                <a:spcPct val="100000"/>
              </a:lnSpc>
              <a:spcBef>
                <a:spcPts val="0"/>
              </a:spcBef>
              <a:spcAft>
                <a:spcPts val="0"/>
              </a:spcAft>
              <a:buSzPts val="2600"/>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